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21"/>
  </p:notesMasterIdLst>
  <p:sldIdLst>
    <p:sldId id="360" r:id="rId5"/>
    <p:sldId id="361" r:id="rId6"/>
    <p:sldId id="362" r:id="rId7"/>
    <p:sldId id="363" r:id="rId8"/>
    <p:sldId id="364" r:id="rId9"/>
    <p:sldId id="365" r:id="rId10"/>
    <p:sldId id="354" r:id="rId11"/>
    <p:sldId id="294" r:id="rId12"/>
    <p:sldId id="356" r:id="rId13"/>
    <p:sldId id="325" r:id="rId14"/>
    <p:sldId id="266" r:id="rId15"/>
    <p:sldId id="347" r:id="rId16"/>
    <p:sldId id="358" r:id="rId17"/>
    <p:sldId id="357" r:id="rId18"/>
    <p:sldId id="359" r:id="rId19"/>
    <p:sldId id="30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0066"/>
    <a:srgbClr val="004EEA"/>
    <a:srgbClr val="FFCCFF"/>
    <a:srgbClr val="0066FF"/>
    <a:srgbClr val="FFCC66"/>
    <a:srgbClr val="CCFF99"/>
    <a:srgbClr val="3399FF"/>
    <a:srgbClr val="66FF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138F03-0EAB-498C-A4C8-2915EA41D859}" type="datetimeFigureOut">
              <a:rPr lang="en-US" smtClean="0"/>
              <a:pPr/>
              <a:t>9/25/2021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CA3821-A0E8-4FBC-A402-9755306A7350}" type="slidenum">
              <a:rPr lang="en-US" smtClean="0"/>
              <a:pPr/>
              <a:t>‹#›</a:t>
            </a:fld>
            <a:endParaRPr lang="en-US"/>
          </a:p>
        </p:txBody>
      </p:sp>
    </p:spTree>
    <p:extLst>
      <p:ext uri="{BB962C8B-B14F-4D97-AF65-F5344CB8AC3E}">
        <p14:creationId xmlns:p14="http://schemas.microsoft.com/office/powerpoint/2010/main" val="2104291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charset="0"/>
            </a:endParaRPr>
          </a:p>
        </p:txBody>
      </p:sp>
      <p:sp>
        <p:nvSpPr>
          <p:cNvPr id="92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1F9269CD-D658-4BC8-B643-797EE691C0EF}" type="slidenum">
              <a:rPr lang="en-US" altLang="en-US" smtClean="0">
                <a:solidFill>
                  <a:prstClr val="black"/>
                </a:solidFill>
                <a:latin typeface="Arial" charset="0"/>
              </a:rPr>
              <a:pPr>
                <a:defRPr/>
              </a:pPr>
              <a:t>1</a:t>
            </a:fld>
            <a:endParaRPr lang="en-US" altLang="en-US" smtClean="0">
              <a:solidFill>
                <a:prstClr val="black"/>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vi-VN" b="1" smtClean="0">
              <a:latin typeface="Arial" charset="0"/>
            </a:endParaRPr>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fld id="{61A80B7C-6906-4CD1-9466-C14FA46F57FD}" type="slidenum">
              <a:rPr lang="en-US" altLang="vi-VN" smtClean="0">
                <a:solidFill>
                  <a:prstClr val="black"/>
                </a:solidFill>
                <a:latin typeface="Arial" charset="0"/>
              </a:rPr>
              <a:pPr>
                <a:defRPr/>
              </a:pPr>
              <a:t>2</a:t>
            </a:fld>
            <a:endParaRPr lang="en-US" altLang="vi-VN" smtClean="0">
              <a:solidFill>
                <a:prstClr val="black"/>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dirty="0" smtClean="0">
                <a:solidFill>
                  <a:srgbClr val="FF0000"/>
                </a:solidFill>
                <a:latin typeface="Times New Roman" pitchFamily="18" charset="0"/>
                <a:cs typeface="Times New Roman" pitchFamily="18" charset="0"/>
              </a:rPr>
              <a:t>Cách 1: Dẫn trực tiếp. </a:t>
            </a:r>
            <a:r>
              <a:rPr lang="en-US" sz="1200" dirty="0" err="1" smtClean="0">
                <a:solidFill>
                  <a:srgbClr val="FF0000"/>
                </a:solidFill>
                <a:latin typeface="Times New Roman" pitchFamily="18" charset="0"/>
                <a:cs typeface="Times New Roman" pitchFamily="18" charset="0"/>
              </a:rPr>
              <a:t>Kể</a:t>
            </a:r>
            <a:r>
              <a:rPr lang="en-US" sz="1200" dirty="0" smtClean="0">
                <a:solidFill>
                  <a:srgbClr val="FF0000"/>
                </a:solidFill>
                <a:latin typeface="Times New Roman" pitchFamily="18" charset="0"/>
                <a:cs typeface="Times New Roman" pitchFamily="18" charset="0"/>
              </a:rPr>
              <a:t> </a:t>
            </a:r>
            <a:r>
              <a:rPr lang="vi-VN" sz="1200" dirty="0" smtClean="0">
                <a:solidFill>
                  <a:srgbClr val="FF0000"/>
                </a:solidFill>
                <a:latin typeface="Times New Roman" pitchFamily="18" charset="0"/>
                <a:cs typeface="Times New Roman" pitchFamily="18" charset="0"/>
              </a:rPr>
              <a:t>nguyên văn lời của ông lão ăn xin. Vì vậy ông xưng </a:t>
            </a:r>
            <a:r>
              <a:rPr lang="vi-VN" sz="1200" i="1" dirty="0" smtClean="0">
                <a:solidFill>
                  <a:srgbClr val="FF0000"/>
                </a:solidFill>
                <a:latin typeface="Times New Roman" pitchFamily="18" charset="0"/>
                <a:cs typeface="Times New Roman" pitchFamily="18" charset="0"/>
              </a:rPr>
              <a:t>lão</a:t>
            </a:r>
            <a:r>
              <a:rPr lang="vi-VN" sz="1200" dirty="0" smtClean="0">
                <a:solidFill>
                  <a:srgbClr val="FF0000"/>
                </a:solidFill>
                <a:latin typeface="Times New Roman" pitchFamily="18" charset="0"/>
                <a:cs typeface="Times New Roman" pitchFamily="18" charset="0"/>
              </a:rPr>
              <a:t> và gọi cậu bé bằng </a:t>
            </a:r>
            <a:r>
              <a:rPr lang="vi-VN" sz="1200" i="1" dirty="0" smtClean="0">
                <a:solidFill>
                  <a:srgbClr val="FF0000"/>
                </a:solidFill>
                <a:latin typeface="Times New Roman" pitchFamily="18" charset="0"/>
                <a:cs typeface="Times New Roman" pitchFamily="18" charset="0"/>
              </a:rPr>
              <a:t>cháu</a:t>
            </a:r>
            <a:r>
              <a:rPr lang="vi-VN" sz="1200" dirty="0" smtClean="0">
                <a:solidFill>
                  <a:srgbClr val="FF0000"/>
                </a:solidFill>
                <a:latin typeface="Times New Roman" pitchFamily="18" charset="0"/>
                <a:cs typeface="Times New Roman" pitchFamily="18" charset="0"/>
              </a:rPr>
              <a:t>.</a:t>
            </a:r>
            <a:endParaRPr lang="en-US" sz="1200" dirty="0" smtClean="0">
              <a:solidFill>
                <a:srgbClr val="FF0000"/>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1200" dirty="0" smtClean="0">
                <a:solidFill>
                  <a:srgbClr val="FF0000"/>
                </a:solidFill>
                <a:latin typeface="Times New Roman" pitchFamily="18" charset="0"/>
                <a:cs typeface="Times New Roman" pitchFamily="18" charset="0"/>
              </a:rPr>
              <a:t>Cách 2: Dẫn gián tiếp. Người viết, người kể xưng tôi, gọi người ăn xin là ông lão.</a:t>
            </a:r>
            <a:endParaRPr lang="en-US" sz="1200" smtClean="0">
              <a:solidFill>
                <a:srgbClr val="FF0000"/>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vi-VN" sz="1200" dirty="0" smtClean="0">
              <a:solidFill>
                <a:srgbClr val="FF0000"/>
              </a:solidFill>
              <a:latin typeface="Times New Roman" pitchFamily="18" charset="0"/>
              <a:cs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0BCA3821-A0E8-4FBC-A402-9755306A7350}" type="slidenum">
              <a:rPr lang="en-US" smtClean="0"/>
              <a:pPr/>
              <a:t>9</a:t>
            </a:fld>
            <a:endParaRPr lang="en-US"/>
          </a:p>
        </p:txBody>
      </p:sp>
    </p:spTree>
    <p:extLst>
      <p:ext uri="{BB962C8B-B14F-4D97-AF65-F5344CB8AC3E}">
        <p14:creationId xmlns:p14="http://schemas.microsoft.com/office/powerpoint/2010/main" val="599188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8CADF9-E620-4991-80F3-67BAC34450D8}"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208146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8CADF9-E620-4991-80F3-67BAC34450D8}"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3145601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8CADF9-E620-4991-80F3-67BAC34450D8}"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3518623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5D9C4F5-4991-49FE-A798-088FCE3F0161}" type="datetimeFigureOut">
              <a:rPr lang="en-US">
                <a:solidFill>
                  <a:prstClr val="black">
                    <a:tint val="75000"/>
                  </a:prstClr>
                </a:solidFill>
              </a:rPr>
              <a:pPr>
                <a:defRPr/>
              </a:pPr>
              <a:t>9/25/2021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304408-5E15-4491-9022-1B471C44055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8989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B88E310-14D6-4414-B7D1-A870F3D89F67}" type="datetimeFigureOut">
              <a:rPr lang="en-US">
                <a:solidFill>
                  <a:prstClr val="black">
                    <a:tint val="75000"/>
                  </a:prstClr>
                </a:solidFill>
              </a:rPr>
              <a:pPr>
                <a:defRPr/>
              </a:pPr>
              <a:t>9/25/2021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FF40FCB-F4A2-4BC9-8CB0-2F6AD0A9DB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7727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9EBF678-A9F3-4369-86FE-33D6A7174CF2}" type="datetimeFigureOut">
              <a:rPr lang="en-US">
                <a:solidFill>
                  <a:prstClr val="black">
                    <a:tint val="75000"/>
                  </a:prstClr>
                </a:solidFill>
              </a:rPr>
              <a:pPr>
                <a:defRPr/>
              </a:pPr>
              <a:t>9/25/2021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1F7D37-0C04-4D69-8CC4-792EFEAE37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0917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1125D8F-EB24-4183-9DF8-EA7F7C72D6C1}" type="datetimeFigureOut">
              <a:rPr lang="en-US">
                <a:solidFill>
                  <a:prstClr val="black">
                    <a:tint val="75000"/>
                  </a:prstClr>
                </a:solidFill>
              </a:rPr>
              <a:pPr>
                <a:defRPr/>
              </a:pPr>
              <a:t>9/25/2021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8476CA5-3A93-4D3E-B250-7843C16F1F3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5895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C21F7ECB-3267-40EF-A545-A78321E850EA}" type="datetimeFigureOut">
              <a:rPr lang="en-US">
                <a:solidFill>
                  <a:prstClr val="black">
                    <a:tint val="75000"/>
                  </a:prstClr>
                </a:solidFill>
              </a:rPr>
              <a:pPr>
                <a:defRPr/>
              </a:pPr>
              <a:t>9/25/2021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92400D3-B8E8-410C-8595-FA88D98ABFF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31782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E83DB8E-044A-4310-BDEA-626B378B9E07}" type="datetimeFigureOut">
              <a:rPr lang="en-US">
                <a:solidFill>
                  <a:prstClr val="black">
                    <a:tint val="75000"/>
                  </a:prstClr>
                </a:solidFill>
              </a:rPr>
              <a:pPr>
                <a:defRPr/>
              </a:pPr>
              <a:t>9/25/2021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AF0EED3-F6D4-49C4-918E-08834CF70D3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0527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64B20C-1D1A-4F23-9736-065E4C92C098}" type="datetimeFigureOut">
              <a:rPr lang="en-US">
                <a:solidFill>
                  <a:prstClr val="black">
                    <a:tint val="75000"/>
                  </a:prstClr>
                </a:solidFill>
              </a:rPr>
              <a:pPr>
                <a:defRPr/>
              </a:pPr>
              <a:t>9/25/2021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A6E16FED-9486-44D0-ADA4-46190957423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60929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B3B0665-B6D3-4669-872A-3538C480A47C}" type="datetimeFigureOut">
              <a:rPr lang="en-US">
                <a:solidFill>
                  <a:prstClr val="black">
                    <a:tint val="75000"/>
                  </a:prstClr>
                </a:solidFill>
              </a:rPr>
              <a:pPr>
                <a:defRPr/>
              </a:pPr>
              <a:t>9/25/2021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C36ED42-EC10-40C3-BF7E-CA47034685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733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8CADF9-E620-4991-80F3-67BAC34450D8}"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31736128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3C68B85-6463-46DC-9D64-F24CF204AE06}" type="datetimeFigureOut">
              <a:rPr lang="en-US">
                <a:solidFill>
                  <a:prstClr val="black">
                    <a:tint val="75000"/>
                  </a:prstClr>
                </a:solidFill>
              </a:rPr>
              <a:pPr>
                <a:defRPr/>
              </a:pPr>
              <a:t>9/25/2021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C98B50D-97DD-4123-9DAF-9B7C749A6A3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0959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029BF5-577B-406C-A331-90A064F61C19}" type="datetimeFigureOut">
              <a:rPr lang="en-US">
                <a:solidFill>
                  <a:prstClr val="black">
                    <a:tint val="75000"/>
                  </a:prstClr>
                </a:solidFill>
              </a:rPr>
              <a:pPr>
                <a:defRPr/>
              </a:pPr>
              <a:t>9/25/2021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EB9638-149F-47E5-A5F5-90FF6F424BA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69490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8EC7D3C-502E-4AE9-9127-8E2C8A0AA2D7}" type="datetimeFigureOut">
              <a:rPr lang="en-US">
                <a:solidFill>
                  <a:prstClr val="black">
                    <a:tint val="75000"/>
                  </a:prstClr>
                </a:solidFill>
              </a:rPr>
              <a:pPr>
                <a:defRPr/>
              </a:pPr>
              <a:t>9/25/2021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2B08FF-586F-4EC1-AA7B-D6F4583E6CD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647883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BF75F54-EB8C-4C5F-92AC-A3F9CA2E2EE5}" type="slidenum">
              <a:rPr lang="en-US" altLang="en-US"/>
              <a:pPr>
                <a:defRPr/>
              </a:pPr>
              <a:t>‹#›</a:t>
            </a:fld>
            <a:endParaRPr lang="en-US" altLang="en-US"/>
          </a:p>
        </p:txBody>
      </p:sp>
    </p:spTree>
    <p:extLst>
      <p:ext uri="{BB962C8B-B14F-4D97-AF65-F5344CB8AC3E}">
        <p14:creationId xmlns:p14="http://schemas.microsoft.com/office/powerpoint/2010/main" val="2649803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2631824-2839-437A-8F09-ECF3454ACB1B}" type="slidenum">
              <a:rPr lang="en-US" altLang="en-US"/>
              <a:pPr>
                <a:defRPr/>
              </a:pPr>
              <a:t>‹#›</a:t>
            </a:fld>
            <a:endParaRPr lang="en-US" altLang="en-US"/>
          </a:p>
        </p:txBody>
      </p:sp>
    </p:spTree>
    <p:extLst>
      <p:ext uri="{BB962C8B-B14F-4D97-AF65-F5344CB8AC3E}">
        <p14:creationId xmlns:p14="http://schemas.microsoft.com/office/powerpoint/2010/main" val="1642755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16CCD6B-87BC-461A-A147-B8EB89D7C14C}" type="slidenum">
              <a:rPr lang="en-US" altLang="en-US"/>
              <a:pPr>
                <a:defRPr/>
              </a:pPr>
              <a:t>‹#›</a:t>
            </a:fld>
            <a:endParaRPr lang="en-US" altLang="en-US"/>
          </a:p>
        </p:txBody>
      </p:sp>
    </p:spTree>
    <p:extLst>
      <p:ext uri="{BB962C8B-B14F-4D97-AF65-F5344CB8AC3E}">
        <p14:creationId xmlns:p14="http://schemas.microsoft.com/office/powerpoint/2010/main" val="815214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14C3652-9D40-4B42-83C9-A52A364AA542}" type="slidenum">
              <a:rPr lang="en-US" altLang="en-US"/>
              <a:pPr>
                <a:defRPr/>
              </a:pPr>
              <a:t>‹#›</a:t>
            </a:fld>
            <a:endParaRPr lang="en-US" altLang="en-US"/>
          </a:p>
        </p:txBody>
      </p:sp>
    </p:spTree>
    <p:extLst>
      <p:ext uri="{BB962C8B-B14F-4D97-AF65-F5344CB8AC3E}">
        <p14:creationId xmlns:p14="http://schemas.microsoft.com/office/powerpoint/2010/main" val="25477970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FE08752-583F-4AAB-B15A-EFE6E3D21381}" type="slidenum">
              <a:rPr lang="en-US" altLang="en-US"/>
              <a:pPr>
                <a:defRPr/>
              </a:pPr>
              <a:t>‹#›</a:t>
            </a:fld>
            <a:endParaRPr lang="en-US" altLang="en-US"/>
          </a:p>
        </p:txBody>
      </p:sp>
    </p:spTree>
    <p:extLst>
      <p:ext uri="{BB962C8B-B14F-4D97-AF65-F5344CB8AC3E}">
        <p14:creationId xmlns:p14="http://schemas.microsoft.com/office/powerpoint/2010/main" val="2398351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F3D2E82C-FEF0-4143-AA47-0AE02C244BC4}" type="slidenum">
              <a:rPr lang="en-US" altLang="en-US"/>
              <a:pPr>
                <a:defRPr/>
              </a:pPr>
              <a:t>‹#›</a:t>
            </a:fld>
            <a:endParaRPr lang="en-US" altLang="en-US"/>
          </a:p>
        </p:txBody>
      </p:sp>
    </p:spTree>
    <p:extLst>
      <p:ext uri="{BB962C8B-B14F-4D97-AF65-F5344CB8AC3E}">
        <p14:creationId xmlns:p14="http://schemas.microsoft.com/office/powerpoint/2010/main" val="23767346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07590F4-7007-4A48-AE62-B8BEABB0F7CD}" type="slidenum">
              <a:rPr lang="en-US" altLang="en-US"/>
              <a:pPr>
                <a:defRPr/>
              </a:pPr>
              <a:t>‹#›</a:t>
            </a:fld>
            <a:endParaRPr lang="en-US" altLang="en-US"/>
          </a:p>
        </p:txBody>
      </p:sp>
    </p:spTree>
    <p:extLst>
      <p:ext uri="{BB962C8B-B14F-4D97-AF65-F5344CB8AC3E}">
        <p14:creationId xmlns:p14="http://schemas.microsoft.com/office/powerpoint/2010/main" val="4195270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8CADF9-E620-4991-80F3-67BAC34450D8}" type="datetimeFigureOut">
              <a:rPr lang="en-US" smtClean="0"/>
              <a:pPr/>
              <a:t>9/25/2021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4209741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84DD89A-DCD3-4713-962E-FDF02380F5B9}" type="slidenum">
              <a:rPr lang="en-US" altLang="en-US"/>
              <a:pPr>
                <a:defRPr/>
              </a:pPr>
              <a:t>‹#›</a:t>
            </a:fld>
            <a:endParaRPr lang="en-US" altLang="en-US"/>
          </a:p>
        </p:txBody>
      </p:sp>
    </p:spTree>
    <p:extLst>
      <p:ext uri="{BB962C8B-B14F-4D97-AF65-F5344CB8AC3E}">
        <p14:creationId xmlns:p14="http://schemas.microsoft.com/office/powerpoint/2010/main" val="3156595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2188B57-2636-4CAD-9ADC-567C5CADBB5A}" type="slidenum">
              <a:rPr lang="en-US" altLang="en-US"/>
              <a:pPr>
                <a:defRPr/>
              </a:pPr>
              <a:t>‹#›</a:t>
            </a:fld>
            <a:endParaRPr lang="en-US" altLang="en-US"/>
          </a:p>
        </p:txBody>
      </p:sp>
    </p:spTree>
    <p:extLst>
      <p:ext uri="{BB962C8B-B14F-4D97-AF65-F5344CB8AC3E}">
        <p14:creationId xmlns:p14="http://schemas.microsoft.com/office/powerpoint/2010/main" val="2883259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E042E31-91DF-4F03-9931-DE3C1F975DC8}" type="slidenum">
              <a:rPr lang="en-US" altLang="en-US"/>
              <a:pPr>
                <a:defRPr/>
              </a:pPr>
              <a:t>‹#›</a:t>
            </a:fld>
            <a:endParaRPr lang="en-US" altLang="en-US"/>
          </a:p>
        </p:txBody>
      </p:sp>
    </p:spTree>
    <p:extLst>
      <p:ext uri="{BB962C8B-B14F-4D97-AF65-F5344CB8AC3E}">
        <p14:creationId xmlns:p14="http://schemas.microsoft.com/office/powerpoint/2010/main" val="1362788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FCD9D65-0163-4477-847D-93B51BA11256}" type="slidenum">
              <a:rPr lang="en-US" altLang="en-US"/>
              <a:pPr>
                <a:defRPr/>
              </a:pPr>
              <a:t>‹#›</a:t>
            </a:fld>
            <a:endParaRPr lang="en-US" altLang="en-US"/>
          </a:p>
        </p:txBody>
      </p:sp>
    </p:spTree>
    <p:extLst>
      <p:ext uri="{BB962C8B-B14F-4D97-AF65-F5344CB8AC3E}">
        <p14:creationId xmlns:p14="http://schemas.microsoft.com/office/powerpoint/2010/main" val="36178818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E09CC6D-535B-4291-8CB2-4A4F16C3D12B}" type="slidenum">
              <a:rPr lang="en-US" altLang="vi-VN"/>
              <a:pPr>
                <a:defRPr/>
              </a:pPr>
              <a:t>‹#›</a:t>
            </a:fld>
            <a:endParaRPr lang="en-US" altLang="vi-VN"/>
          </a:p>
        </p:txBody>
      </p:sp>
    </p:spTree>
    <p:extLst>
      <p:ext uri="{BB962C8B-B14F-4D97-AF65-F5344CB8AC3E}">
        <p14:creationId xmlns:p14="http://schemas.microsoft.com/office/powerpoint/2010/main" val="23185842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3EE4037-8B3F-4575-A5CA-8A7F7834227E}" type="slidenum">
              <a:rPr lang="en-US" altLang="vi-VN"/>
              <a:pPr>
                <a:defRPr/>
              </a:pPr>
              <a:t>‹#›</a:t>
            </a:fld>
            <a:endParaRPr lang="en-US" altLang="vi-VN"/>
          </a:p>
        </p:txBody>
      </p:sp>
    </p:spTree>
    <p:extLst>
      <p:ext uri="{BB962C8B-B14F-4D97-AF65-F5344CB8AC3E}">
        <p14:creationId xmlns:p14="http://schemas.microsoft.com/office/powerpoint/2010/main" val="8315630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C0C73C6E-AA31-4916-A641-EDAAB64B7615}" type="slidenum">
              <a:rPr lang="en-US" altLang="vi-VN"/>
              <a:pPr>
                <a:defRPr/>
              </a:pPr>
              <a:t>‹#›</a:t>
            </a:fld>
            <a:endParaRPr lang="en-US" altLang="vi-VN"/>
          </a:p>
        </p:txBody>
      </p:sp>
    </p:spTree>
    <p:extLst>
      <p:ext uri="{BB962C8B-B14F-4D97-AF65-F5344CB8AC3E}">
        <p14:creationId xmlns:p14="http://schemas.microsoft.com/office/powerpoint/2010/main" val="1787153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FD502AA-D0BD-4B52-A1B5-09797B67A9B9}" type="slidenum">
              <a:rPr lang="en-US" altLang="vi-VN"/>
              <a:pPr>
                <a:defRPr/>
              </a:pPr>
              <a:t>‹#›</a:t>
            </a:fld>
            <a:endParaRPr lang="en-US" altLang="vi-VN"/>
          </a:p>
        </p:txBody>
      </p:sp>
    </p:spTree>
    <p:extLst>
      <p:ext uri="{BB962C8B-B14F-4D97-AF65-F5344CB8AC3E}">
        <p14:creationId xmlns:p14="http://schemas.microsoft.com/office/powerpoint/2010/main" val="39658683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F4BAB65F-2793-40EC-BA3B-3EEE8846F99C}" type="slidenum">
              <a:rPr lang="en-US" altLang="vi-VN"/>
              <a:pPr>
                <a:defRPr/>
              </a:pPr>
              <a:t>‹#›</a:t>
            </a:fld>
            <a:endParaRPr lang="en-US" altLang="vi-VN"/>
          </a:p>
        </p:txBody>
      </p:sp>
    </p:spTree>
    <p:extLst>
      <p:ext uri="{BB962C8B-B14F-4D97-AF65-F5344CB8AC3E}">
        <p14:creationId xmlns:p14="http://schemas.microsoft.com/office/powerpoint/2010/main" val="42046815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D4A76D4-8EC2-4937-9A64-5CC53582CF7E}" type="slidenum">
              <a:rPr lang="en-US" altLang="vi-VN"/>
              <a:pPr>
                <a:defRPr/>
              </a:pPr>
              <a:t>‹#›</a:t>
            </a:fld>
            <a:endParaRPr lang="en-US" altLang="vi-VN"/>
          </a:p>
        </p:txBody>
      </p:sp>
    </p:spTree>
    <p:extLst>
      <p:ext uri="{BB962C8B-B14F-4D97-AF65-F5344CB8AC3E}">
        <p14:creationId xmlns:p14="http://schemas.microsoft.com/office/powerpoint/2010/main" val="3040094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8CADF9-E620-4991-80F3-67BAC34450D8}" type="datetimeFigureOut">
              <a:rPr lang="en-US" smtClean="0"/>
              <a:pPr/>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12310460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9C7A009-DDCA-4497-A36E-AF8D7A00AFA7}" type="slidenum">
              <a:rPr lang="en-US" altLang="vi-VN"/>
              <a:pPr>
                <a:defRPr/>
              </a:pPr>
              <a:t>‹#›</a:t>
            </a:fld>
            <a:endParaRPr lang="en-US" altLang="vi-VN"/>
          </a:p>
        </p:txBody>
      </p:sp>
    </p:spTree>
    <p:extLst>
      <p:ext uri="{BB962C8B-B14F-4D97-AF65-F5344CB8AC3E}">
        <p14:creationId xmlns:p14="http://schemas.microsoft.com/office/powerpoint/2010/main" val="27316877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3858E4B-B708-460E-9A5F-BABF5D19562D}" type="slidenum">
              <a:rPr lang="en-US" altLang="vi-VN"/>
              <a:pPr>
                <a:defRPr/>
              </a:pPr>
              <a:t>‹#›</a:t>
            </a:fld>
            <a:endParaRPr lang="en-US" altLang="vi-VN"/>
          </a:p>
        </p:txBody>
      </p:sp>
    </p:spTree>
    <p:extLst>
      <p:ext uri="{BB962C8B-B14F-4D97-AF65-F5344CB8AC3E}">
        <p14:creationId xmlns:p14="http://schemas.microsoft.com/office/powerpoint/2010/main" val="18841151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507C9740-D31F-4074-BB95-4F18F7BBA885}" type="slidenum">
              <a:rPr lang="en-US" altLang="vi-VN"/>
              <a:pPr>
                <a:defRPr/>
              </a:pPr>
              <a:t>‹#›</a:t>
            </a:fld>
            <a:endParaRPr lang="en-US" altLang="vi-VN"/>
          </a:p>
        </p:txBody>
      </p:sp>
    </p:spTree>
    <p:extLst>
      <p:ext uri="{BB962C8B-B14F-4D97-AF65-F5344CB8AC3E}">
        <p14:creationId xmlns:p14="http://schemas.microsoft.com/office/powerpoint/2010/main" val="18024529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94908E61-82B1-42B2-AB73-C24551CF5B80}" type="slidenum">
              <a:rPr lang="en-US" altLang="vi-VN"/>
              <a:pPr>
                <a:defRPr/>
              </a:pPr>
              <a:t>‹#›</a:t>
            </a:fld>
            <a:endParaRPr lang="en-US" altLang="vi-VN"/>
          </a:p>
        </p:txBody>
      </p:sp>
    </p:spTree>
    <p:extLst>
      <p:ext uri="{BB962C8B-B14F-4D97-AF65-F5344CB8AC3E}">
        <p14:creationId xmlns:p14="http://schemas.microsoft.com/office/powerpoint/2010/main" val="41038912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8B407F35-3B88-4215-90EC-6B5AE7794F3F}" type="slidenum">
              <a:rPr lang="en-US" altLang="vi-VN"/>
              <a:pPr>
                <a:defRPr/>
              </a:pPr>
              <a:t>‹#›</a:t>
            </a:fld>
            <a:endParaRPr lang="en-US" altLang="vi-VN"/>
          </a:p>
        </p:txBody>
      </p:sp>
    </p:spTree>
    <p:extLst>
      <p:ext uri="{BB962C8B-B14F-4D97-AF65-F5344CB8AC3E}">
        <p14:creationId xmlns:p14="http://schemas.microsoft.com/office/powerpoint/2010/main" val="2118729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8CADF9-E620-4991-80F3-67BAC34450D8}" type="datetimeFigureOut">
              <a:rPr lang="en-US" smtClean="0"/>
              <a:pPr/>
              <a:t>9/25/2021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1814559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8CADF9-E620-4991-80F3-67BAC34450D8}" type="datetimeFigureOut">
              <a:rPr lang="en-US" smtClean="0"/>
              <a:pPr/>
              <a:t>9/25/2021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161336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CADF9-E620-4991-80F3-67BAC34450D8}" type="datetimeFigureOut">
              <a:rPr lang="en-US" smtClean="0"/>
              <a:pPr/>
              <a:t>9/25/2021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1535485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8CADF9-E620-4991-80F3-67BAC34450D8}" type="datetimeFigureOut">
              <a:rPr lang="en-US" smtClean="0"/>
              <a:pPr/>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329934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8CADF9-E620-4991-80F3-67BAC34450D8}" type="datetimeFigureOut">
              <a:rPr lang="en-US" smtClean="0"/>
              <a:pPr/>
              <a:t>9/25/2021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E44B5A-7A40-40EE-A50E-42C662DAF8CF}" type="slidenum">
              <a:rPr lang="en-US" smtClean="0"/>
              <a:pPr/>
              <a:t>‹#›</a:t>
            </a:fld>
            <a:endParaRPr lang="en-US"/>
          </a:p>
        </p:txBody>
      </p:sp>
    </p:spTree>
    <p:extLst>
      <p:ext uri="{BB962C8B-B14F-4D97-AF65-F5344CB8AC3E}">
        <p14:creationId xmlns:p14="http://schemas.microsoft.com/office/powerpoint/2010/main" val="4021632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CADF9-E620-4991-80F3-67BAC34450D8}" type="datetimeFigureOut">
              <a:rPr lang="en-US" smtClean="0"/>
              <a:pPr/>
              <a:t>9/25/2021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E44B5A-7A40-40EE-A50E-42C662DAF8CF}" type="slidenum">
              <a:rPr lang="en-US" smtClean="0"/>
              <a:pPr/>
              <a:t>‹#›</a:t>
            </a:fld>
            <a:endParaRPr lang="en-US"/>
          </a:p>
        </p:txBody>
      </p:sp>
    </p:spTree>
    <p:extLst>
      <p:ext uri="{BB962C8B-B14F-4D97-AF65-F5344CB8AC3E}">
        <p14:creationId xmlns:p14="http://schemas.microsoft.com/office/powerpoint/2010/main" val="23965084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800053D-AD2F-495E-A527-71E26C34FEBE}" type="datetimeFigureOut">
              <a:rPr lang="en-US">
                <a:solidFill>
                  <a:prstClr val="black">
                    <a:tint val="75000"/>
                  </a:prstClr>
                </a:solidFill>
              </a:rPr>
              <a:pPr>
                <a:defRPr/>
              </a:pPr>
              <a:t>9/25/2021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6176E18-B133-4A40-93C7-45E4F4072F1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72446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imes New Roman" pitchFamily="18"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936D9131-5CDE-47EB-825C-FB93687C36ED}" type="slidenum">
              <a:rPr lang="en-US" altLang="en-US">
                <a:latin typeface="Times New Roman" pitchFamily="18" charset="0"/>
              </a:rPr>
              <a:pPr eaLnBrk="0" fontAlgn="base" hangingPunct="0">
                <a:spcBef>
                  <a:spcPct val="0"/>
                </a:spcBef>
                <a:spcAft>
                  <a:spcPct val="0"/>
                </a:spcAft>
                <a:defRPr/>
              </a:pPr>
              <a:t>‹#›</a:t>
            </a:fld>
            <a:endParaRPr lang="en-US" altLang="en-US">
              <a:latin typeface="Times New Roman" pitchFamily="18" charset="0"/>
            </a:endParaRPr>
          </a:p>
        </p:txBody>
      </p:sp>
    </p:spTree>
    <p:extLst>
      <p:ext uri="{BB962C8B-B14F-4D97-AF65-F5344CB8AC3E}">
        <p14:creationId xmlns:p14="http://schemas.microsoft.com/office/powerpoint/2010/main" val="31986412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itchFamily="34" charset="0"/>
                <a:cs typeface="+mn-cs"/>
              </a:defRPr>
            </a:lvl1pPr>
          </a:lstStyle>
          <a:p>
            <a:pPr fontAlgn="base">
              <a:spcBef>
                <a:spcPct val="0"/>
              </a:spcBef>
              <a:spcAft>
                <a:spcPct val="0"/>
              </a:spcAft>
              <a:defRPr/>
            </a:pPr>
            <a:fld id="{68CF723D-5904-4B45-9CCF-C37889E17A9E}" type="slidenum">
              <a:rPr lang="en-US" altLang="vi-VN"/>
              <a:pPr fontAlgn="base">
                <a:spcBef>
                  <a:spcPct val="0"/>
                </a:spcBef>
                <a:spcAft>
                  <a:spcPct val="0"/>
                </a:spcAft>
                <a:defRPr/>
              </a:pPr>
              <a:t>‹#›</a:t>
            </a:fld>
            <a:endParaRPr lang="en-US" altLang="vi-VN"/>
          </a:p>
        </p:txBody>
      </p:sp>
    </p:spTree>
    <p:extLst>
      <p:ext uri="{BB962C8B-B14F-4D97-AF65-F5344CB8AC3E}">
        <p14:creationId xmlns:p14="http://schemas.microsoft.com/office/powerpoint/2010/main" val="29166302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http://t1.gstatic.com/images?q=tbn:7Jr59prYnrYQAM" TargetMode="External"/><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image" Target="../media/image2.wmf"/><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http://t1.gstatic.com/images?q=tbn:7Jr59prYnrYQAM" TargetMode="Externa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3"/>
          <p:cNvGrpSpPr>
            <a:grpSpLocks/>
          </p:cNvGrpSpPr>
          <p:nvPr/>
        </p:nvGrpSpPr>
        <p:grpSpPr bwMode="auto">
          <a:xfrm>
            <a:off x="1704975" y="152400"/>
            <a:ext cx="6237288" cy="2857500"/>
            <a:chOff x="-405" y="230"/>
            <a:chExt cx="4524" cy="1837"/>
          </a:xfrm>
        </p:grpSpPr>
        <p:sp>
          <p:nvSpPr>
            <p:cNvPr id="2075" name="Text Box 4"/>
            <p:cNvSpPr txBox="1">
              <a:spLocks noChangeArrowheads="1"/>
            </p:cNvSpPr>
            <p:nvPr/>
          </p:nvSpPr>
          <p:spPr bwMode="auto">
            <a:xfrm>
              <a:off x="-405" y="230"/>
              <a:ext cx="4524" cy="29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altLang="en-US" sz="2400" b="1" smtClean="0">
                  <a:solidFill>
                    <a:srgbClr val="FF0000"/>
                  </a:solidFill>
                  <a:latin typeface="Times New Roman" pitchFamily="18" charset="0"/>
                  <a:cs typeface="Times New Roman" pitchFamily="18" charset="0"/>
                </a:rPr>
                <a:t>ỦY BAN NHÂN DÂN HUYỆN CỦ CHI</a:t>
              </a:r>
              <a:endParaRPr lang="en-US" altLang="en-US" sz="2800" b="1" smtClean="0">
                <a:solidFill>
                  <a:srgbClr val="FF0000"/>
                </a:solidFill>
                <a:latin typeface="Times New Roman" pitchFamily="18" charset="0"/>
                <a:cs typeface="Times New Roman" pitchFamily="18" charset="0"/>
              </a:endParaRPr>
            </a:p>
          </p:txBody>
        </p:sp>
        <p:sp>
          <p:nvSpPr>
            <p:cNvPr id="2076" name="Rectangle 5"/>
            <p:cNvSpPr>
              <a:spLocks noChangeArrowheads="1"/>
            </p:cNvSpPr>
            <p:nvPr/>
          </p:nvSpPr>
          <p:spPr bwMode="auto">
            <a:xfrm>
              <a:off x="264" y="1651"/>
              <a:ext cx="3324"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50000"/>
                </a:spcBef>
                <a:spcAft>
                  <a:spcPct val="0"/>
                </a:spcAft>
              </a:pPr>
              <a:r>
                <a:rPr lang="en-US" altLang="en-US" sz="3600" b="1" smtClean="0">
                  <a:solidFill>
                    <a:srgbClr val="FF6600"/>
                  </a:solidFill>
                  <a:latin typeface="Times New Roman" pitchFamily="18" charset="0"/>
                  <a:cs typeface="Times New Roman" pitchFamily="18" charset="0"/>
                </a:rPr>
                <a:t>Tiếng Việt</a:t>
              </a:r>
            </a:p>
          </p:txBody>
        </p:sp>
        <p:sp>
          <p:nvSpPr>
            <p:cNvPr id="2077" name="Text Box 4"/>
            <p:cNvSpPr txBox="1">
              <a:spLocks noChangeArrowheads="1"/>
            </p:cNvSpPr>
            <p:nvPr/>
          </p:nvSpPr>
          <p:spPr bwMode="auto">
            <a:xfrm>
              <a:off x="-222" y="573"/>
              <a:ext cx="4157" cy="297"/>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altLang="en-US" sz="2400" b="1" smtClean="0">
                  <a:solidFill>
                    <a:srgbClr val="FF0000"/>
                  </a:solidFill>
                  <a:latin typeface="Times New Roman" pitchFamily="18" charset="0"/>
                  <a:cs typeface="Times New Roman" pitchFamily="18" charset="0"/>
                </a:rPr>
                <a:t>TRƯỜNG TIỂU HỌC TRUNG AN</a:t>
              </a:r>
              <a:endParaRPr lang="en-US" altLang="en-US" sz="2800" b="1" smtClean="0">
                <a:solidFill>
                  <a:srgbClr val="FF0000"/>
                </a:solidFill>
                <a:latin typeface="Times New Roman" pitchFamily="18" charset="0"/>
                <a:cs typeface="Times New Roman" pitchFamily="18" charset="0"/>
              </a:endParaRPr>
            </a:p>
          </p:txBody>
        </p:sp>
      </p:grpSp>
      <p:sp>
        <p:nvSpPr>
          <p:cNvPr id="2051" name="Rectangle 10"/>
          <p:cNvSpPr>
            <a:spLocks noChangeArrowheads="1"/>
          </p:cNvSpPr>
          <p:nvPr/>
        </p:nvSpPr>
        <p:spPr bwMode="auto">
          <a:xfrm>
            <a:off x="2743200" y="4714875"/>
            <a:ext cx="432276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50000"/>
              </a:spcBef>
              <a:spcAft>
                <a:spcPct val="0"/>
              </a:spcAft>
            </a:pPr>
            <a:r>
              <a:rPr lang="en-US" altLang="en-US" sz="3500" b="1" smtClean="0">
                <a:solidFill>
                  <a:srgbClr val="0000CC"/>
                </a:solidFill>
                <a:latin typeface="Times New Roman" pitchFamily="18" charset="0"/>
                <a:cs typeface="Times New Roman" pitchFamily="18" charset="0"/>
              </a:rPr>
              <a:t>Năm học: 2021 - 2022</a:t>
            </a:r>
          </a:p>
        </p:txBody>
      </p:sp>
      <p:sp>
        <p:nvSpPr>
          <p:cNvPr id="2052" name="TextBox 11"/>
          <p:cNvSpPr txBox="1">
            <a:spLocks noChangeArrowheads="1"/>
          </p:cNvSpPr>
          <p:nvPr/>
        </p:nvSpPr>
        <p:spPr bwMode="auto">
          <a:xfrm>
            <a:off x="1228725" y="1654175"/>
            <a:ext cx="7081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pPr>
            <a:r>
              <a:rPr lang="en-US" altLang="en-US" sz="4000" b="1" smtClean="0">
                <a:solidFill>
                  <a:prstClr val="black"/>
                </a:solidFill>
                <a:latin typeface="Times New Roman" pitchFamily="18" charset="0"/>
              </a:rPr>
              <a:t>BÀI GIẢNG TRỰC TUYẾN</a:t>
            </a:r>
          </a:p>
        </p:txBody>
      </p:sp>
      <p:sp>
        <p:nvSpPr>
          <p:cNvPr id="2053" name="Rectangle 10"/>
          <p:cNvSpPr>
            <a:spLocks noChangeArrowheads="1"/>
          </p:cNvSpPr>
          <p:nvPr/>
        </p:nvSpPr>
        <p:spPr bwMode="auto">
          <a:xfrm>
            <a:off x="3886200" y="3952875"/>
            <a:ext cx="173196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50000"/>
              </a:spcBef>
              <a:spcAft>
                <a:spcPct val="0"/>
              </a:spcAft>
            </a:pPr>
            <a:r>
              <a:rPr lang="en-US" altLang="en-US" sz="3500" b="1" smtClean="0">
                <a:solidFill>
                  <a:srgbClr val="0000CC"/>
                </a:solidFill>
                <a:latin typeface="Times New Roman" pitchFamily="18" charset="0"/>
                <a:cs typeface="Times New Roman" pitchFamily="18" charset="0"/>
              </a:rPr>
              <a:t>Khối : 4</a:t>
            </a:r>
          </a:p>
        </p:txBody>
      </p:sp>
      <p:pic>
        <p:nvPicPr>
          <p:cNvPr id="2054" name="Picture 7" descr="Kết quả hình ảnh cho primary school student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00" y="5465763"/>
            <a:ext cx="62880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9"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94" y="5288756"/>
            <a:ext cx="15684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9"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flipV="1">
            <a:off x="7500938" y="5357813"/>
            <a:ext cx="1563687"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0" descr="RDJ4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23636">
            <a:off x="7432675" y="203200"/>
            <a:ext cx="1984375"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8" name="Group 13"/>
          <p:cNvGrpSpPr>
            <a:grpSpLocks/>
          </p:cNvGrpSpPr>
          <p:nvPr/>
        </p:nvGrpSpPr>
        <p:grpSpPr bwMode="auto">
          <a:xfrm>
            <a:off x="76200" y="76200"/>
            <a:ext cx="1524000" cy="1371600"/>
            <a:chOff x="1474" y="210"/>
            <a:chExt cx="3855" cy="3855"/>
          </a:xfrm>
        </p:grpSpPr>
        <p:sp>
          <p:nvSpPr>
            <p:cNvPr id="2059" name="Oval 14"/>
            <p:cNvSpPr>
              <a:spLocks noChangeArrowheads="1"/>
            </p:cNvSpPr>
            <p:nvPr/>
          </p:nvSpPr>
          <p:spPr bwMode="auto">
            <a:xfrm>
              <a:off x="1474" y="210"/>
              <a:ext cx="3855" cy="3855"/>
            </a:xfrm>
            <a:prstGeom prst="ellipse">
              <a:avLst/>
            </a:prstGeom>
            <a:solidFill>
              <a:schemeClr val="accent1"/>
            </a:solidFill>
            <a:ln w="38100">
              <a:solidFill>
                <a:srgbClr val="0000FF"/>
              </a:solidFill>
              <a:round/>
              <a:headEnd/>
              <a:tailEnd/>
            </a:ln>
          </p:spPr>
          <p:txBody>
            <a:bodyPr wrap="none" anchor="ctr"/>
            <a:lstStyle/>
            <a:p>
              <a:pPr fontAlgn="base">
                <a:spcBef>
                  <a:spcPct val="0"/>
                </a:spcBef>
                <a:spcAft>
                  <a:spcPct val="0"/>
                </a:spcAft>
              </a:pPr>
              <a:endParaRPr lang="vi-VN" altLang="vi-VN" sz="2800" smtClean="0">
                <a:solidFill>
                  <a:prstClr val="black"/>
                </a:solidFill>
                <a:latin typeface="Times New Roman" pitchFamily="18" charset="0"/>
                <a:cs typeface="Times New Roman" pitchFamily="18" charset="0"/>
              </a:endParaRPr>
            </a:p>
          </p:txBody>
        </p:sp>
        <p:sp>
          <p:nvSpPr>
            <p:cNvPr id="2060" name="Oval 15"/>
            <p:cNvSpPr>
              <a:spLocks noChangeArrowheads="1"/>
            </p:cNvSpPr>
            <p:nvPr/>
          </p:nvSpPr>
          <p:spPr bwMode="auto">
            <a:xfrm>
              <a:off x="2058" y="797"/>
              <a:ext cx="2683" cy="2680"/>
            </a:xfrm>
            <a:prstGeom prst="ellipse">
              <a:avLst/>
            </a:prstGeom>
            <a:solidFill>
              <a:srgbClr val="FFFF00"/>
            </a:solidFill>
            <a:ln w="38100">
              <a:solidFill>
                <a:srgbClr val="0000FF"/>
              </a:solidFill>
              <a:round/>
              <a:headEnd/>
              <a:tailEnd/>
            </a:ln>
          </p:spPr>
          <p:txBody>
            <a:bodyPr wrap="none" anchor="ctr"/>
            <a:lstStyle/>
            <a:p>
              <a:pPr fontAlgn="base">
                <a:spcBef>
                  <a:spcPct val="0"/>
                </a:spcBef>
                <a:spcAft>
                  <a:spcPct val="0"/>
                </a:spcAft>
              </a:pPr>
              <a:endParaRPr lang="vi-VN" altLang="vi-VN" sz="2800" smtClean="0">
                <a:solidFill>
                  <a:prstClr val="black"/>
                </a:solidFill>
                <a:latin typeface="Times New Roman" pitchFamily="18" charset="0"/>
                <a:cs typeface="Times New Roman" pitchFamily="18" charset="0"/>
              </a:endParaRPr>
            </a:p>
          </p:txBody>
        </p:sp>
        <p:grpSp>
          <p:nvGrpSpPr>
            <p:cNvPr id="2061" name="Group 15"/>
            <p:cNvGrpSpPr>
              <a:grpSpLocks/>
            </p:cNvGrpSpPr>
            <p:nvPr/>
          </p:nvGrpSpPr>
          <p:grpSpPr bwMode="auto">
            <a:xfrm>
              <a:off x="1474" y="336"/>
              <a:ext cx="3760" cy="3611"/>
              <a:chOff x="1474" y="336"/>
              <a:chExt cx="3760" cy="3611"/>
            </a:xfrm>
          </p:grpSpPr>
          <p:grpSp>
            <p:nvGrpSpPr>
              <p:cNvPr id="2062" name="Group 16"/>
              <p:cNvGrpSpPr>
                <a:grpSpLocks/>
              </p:cNvGrpSpPr>
              <p:nvPr/>
            </p:nvGrpSpPr>
            <p:grpSpPr bwMode="auto">
              <a:xfrm>
                <a:off x="1474" y="336"/>
                <a:ext cx="3760" cy="3611"/>
                <a:chOff x="1474" y="336"/>
                <a:chExt cx="3760" cy="3611"/>
              </a:xfrm>
            </p:grpSpPr>
            <p:sp>
              <p:nvSpPr>
                <p:cNvPr id="2073" name="WordArt 17"/>
                <p:cNvSpPr>
                  <a:spLocks noChangeArrowheads="1" noChangeShapeType="1" noTextEdit="1"/>
                </p:cNvSpPr>
                <p:nvPr/>
              </p:nvSpPr>
              <p:spPr bwMode="auto">
                <a:xfrm>
                  <a:off x="1474" y="339"/>
                  <a:ext cx="3757" cy="3608"/>
                </a:xfrm>
                <a:prstGeom prst="rect">
                  <a:avLst/>
                </a:prstGeom>
              </p:spPr>
              <p:txBody>
                <a:bodyPr wrap="none" fromWordArt="1">
                  <a:prstTxWarp prst="textArchUpPour">
                    <a:avLst>
                      <a:gd name="adj1" fmla="val 10868668"/>
                      <a:gd name="adj2" fmla="val 78472"/>
                    </a:avLst>
                  </a:prstTxWarp>
                </a:bodyPr>
                <a:lstStyle/>
                <a:p>
                  <a:pPr algn="ctr" fontAlgn="base">
                    <a:spcBef>
                      <a:spcPct val="0"/>
                    </a:spcBef>
                    <a:spcAft>
                      <a:spcPct val="0"/>
                    </a:spcAft>
                  </a:pPr>
                  <a:r>
                    <a:rPr lang="vi-VN" sz="3600" kern="10" smtClean="0">
                      <a:ln w="19050">
                        <a:solidFill>
                          <a:srgbClr val="FF0000"/>
                        </a:solidFill>
                        <a:round/>
                        <a:headEnd/>
                        <a:tailEnd/>
                      </a:ln>
                      <a:solidFill>
                        <a:srgbClr val="FF0000"/>
                      </a:solidFill>
                      <a:cs typeface="Arial"/>
                    </a:rPr>
                    <a:t>TRƯỜNG TIỂU HỌC TRUNG AN</a:t>
                  </a:r>
                </a:p>
              </p:txBody>
            </p:sp>
            <p:sp>
              <p:nvSpPr>
                <p:cNvPr id="2074" name="WordArt 18"/>
                <p:cNvSpPr>
                  <a:spLocks noChangeArrowheads="1" noChangeShapeType="1" noTextEdit="1"/>
                </p:cNvSpPr>
                <p:nvPr/>
              </p:nvSpPr>
              <p:spPr bwMode="auto">
                <a:xfrm rot="10800000">
                  <a:off x="1568" y="336"/>
                  <a:ext cx="3666" cy="3608"/>
                </a:xfrm>
                <a:prstGeom prst="rect">
                  <a:avLst/>
                </a:prstGeom>
              </p:spPr>
              <p:txBody>
                <a:bodyPr wrap="none" fromWordArt="1">
                  <a:prstTxWarp prst="textArchUpPour">
                    <a:avLst>
                      <a:gd name="adj1" fmla="val 11007580"/>
                      <a:gd name="adj2" fmla="val 79435"/>
                    </a:avLst>
                  </a:prstTxWarp>
                </a:bodyPr>
                <a:lstStyle/>
                <a:p>
                  <a:pPr algn="ctr" fontAlgn="base">
                    <a:spcBef>
                      <a:spcPct val="0"/>
                    </a:spcBef>
                    <a:spcAft>
                      <a:spcPct val="0"/>
                    </a:spcAft>
                  </a:pPr>
                  <a:r>
                    <a:rPr lang="vi-VN" sz="3600" kern="10" smtClean="0">
                      <a:ln w="19050">
                        <a:solidFill>
                          <a:srgbClr val="FF0000"/>
                        </a:solidFill>
                        <a:round/>
                        <a:headEnd/>
                        <a:tailEnd/>
                      </a:ln>
                      <a:solidFill>
                        <a:srgbClr val="FF0000"/>
                      </a:solidFill>
                      <a:cs typeface="Arial"/>
                    </a:rPr>
                    <a:t> -   ỦY BAN NHÂN DÂN HUYỆN CỦ CHI   - </a:t>
                  </a:r>
                </a:p>
              </p:txBody>
            </p:sp>
          </p:grpSp>
          <p:grpSp>
            <p:nvGrpSpPr>
              <p:cNvPr id="2063" name="Group 19"/>
              <p:cNvGrpSpPr>
                <a:grpSpLocks/>
              </p:cNvGrpSpPr>
              <p:nvPr/>
            </p:nvGrpSpPr>
            <p:grpSpPr bwMode="auto">
              <a:xfrm>
                <a:off x="2340" y="928"/>
                <a:ext cx="2119" cy="2472"/>
                <a:chOff x="2340" y="928"/>
                <a:chExt cx="2119" cy="2472"/>
              </a:xfrm>
            </p:grpSpPr>
            <p:sp>
              <p:nvSpPr>
                <p:cNvPr id="2064" name="AutoShape 20"/>
                <p:cNvSpPr>
                  <a:spLocks noChangeArrowheads="1"/>
                </p:cNvSpPr>
                <p:nvPr/>
              </p:nvSpPr>
              <p:spPr bwMode="auto">
                <a:xfrm rot="10800000">
                  <a:off x="3107" y="928"/>
                  <a:ext cx="581" cy="53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19 w 21600"/>
                    <a:gd name="T13" fmla="*/ 2293 h 21600"/>
                    <a:gd name="T14" fmla="*/ 16544 w 21600"/>
                    <a:gd name="T15" fmla="*/ 13676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28575">
                  <a:solidFill>
                    <a:srgbClr val="9900CC"/>
                  </a:solidFill>
                  <a:miter lim="800000"/>
                  <a:headEnd/>
                  <a:tailEnd/>
                </a:ln>
              </p:spPr>
              <p:txBody>
                <a:bodyPr wrap="none" anchor="ctr"/>
                <a:lstStyle/>
                <a:p>
                  <a:pPr fontAlgn="base">
                    <a:spcBef>
                      <a:spcPct val="0"/>
                    </a:spcBef>
                    <a:spcAft>
                      <a:spcPct val="0"/>
                    </a:spcAft>
                  </a:pPr>
                  <a:endParaRPr lang="vi-VN" smtClean="0">
                    <a:solidFill>
                      <a:prstClr val="black"/>
                    </a:solidFill>
                    <a:cs typeface="Arial" charset="0"/>
                  </a:endParaRPr>
                </a:p>
              </p:txBody>
            </p:sp>
            <p:grpSp>
              <p:nvGrpSpPr>
                <p:cNvPr id="2065" name="Group 21"/>
                <p:cNvGrpSpPr>
                  <a:grpSpLocks/>
                </p:cNvGrpSpPr>
                <p:nvPr/>
              </p:nvGrpSpPr>
              <p:grpSpPr bwMode="auto">
                <a:xfrm>
                  <a:off x="2340" y="1397"/>
                  <a:ext cx="2119" cy="1398"/>
                  <a:chOff x="2340" y="1397"/>
                  <a:chExt cx="2119" cy="1398"/>
                </a:xfrm>
              </p:grpSpPr>
              <p:pic>
                <p:nvPicPr>
                  <p:cNvPr id="2067"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40" y="1397"/>
                    <a:ext cx="2119" cy="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 name="Freeform 23"/>
                  <p:cNvSpPr>
                    <a:spLocks/>
                  </p:cNvSpPr>
                  <p:nvPr/>
                </p:nvSpPr>
                <p:spPr bwMode="auto">
                  <a:xfrm rot="-342635">
                    <a:off x="2920" y="1710"/>
                    <a:ext cx="433" cy="105"/>
                  </a:xfrm>
                  <a:custGeom>
                    <a:avLst/>
                    <a:gdLst>
                      <a:gd name="T0" fmla="*/ 0 w 408"/>
                      <a:gd name="T1" fmla="*/ 2147483647 h 54"/>
                      <a:gd name="T2" fmla="*/ 1525 w 408"/>
                      <a:gd name="T3" fmla="*/ 2147483647 h 54"/>
                      <a:gd name="T4" fmla="*/ 2741 w 408"/>
                      <a:gd name="T5" fmla="*/ 2147483647 h 54"/>
                      <a:gd name="T6" fmla="*/ 0 60000 65536"/>
                      <a:gd name="T7" fmla="*/ 0 60000 65536"/>
                      <a:gd name="T8" fmla="*/ 0 60000 65536"/>
                      <a:gd name="T9" fmla="*/ 0 w 408"/>
                      <a:gd name="T10" fmla="*/ 0 h 54"/>
                      <a:gd name="T11" fmla="*/ 408 w 408"/>
                      <a:gd name="T12" fmla="*/ 54 h 54"/>
                    </a:gdLst>
                    <a:ahLst/>
                    <a:cxnLst>
                      <a:cxn ang="T6">
                        <a:pos x="T0" y="T1"/>
                      </a:cxn>
                      <a:cxn ang="T7">
                        <a:pos x="T2" y="T3"/>
                      </a:cxn>
                      <a:cxn ang="T8">
                        <a:pos x="T4" y="T5"/>
                      </a:cxn>
                    </a:cxnLst>
                    <a:rect l="T9" t="T10" r="T11" b="T12"/>
                    <a:pathLst>
                      <a:path w="408" h="54">
                        <a:moveTo>
                          <a:pt x="0" y="8"/>
                        </a:moveTo>
                        <a:cubicBezTo>
                          <a:pt x="79" y="4"/>
                          <a:pt x="158" y="0"/>
                          <a:pt x="226" y="8"/>
                        </a:cubicBezTo>
                        <a:cubicBezTo>
                          <a:pt x="294" y="16"/>
                          <a:pt x="351" y="35"/>
                          <a:pt x="408" y="54"/>
                        </a:cubicBez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vi-VN" smtClean="0">
                      <a:solidFill>
                        <a:prstClr val="black"/>
                      </a:solidFill>
                      <a:cs typeface="Arial" charset="0"/>
                    </a:endParaRPr>
                  </a:p>
                </p:txBody>
              </p:sp>
              <p:sp>
                <p:nvSpPr>
                  <p:cNvPr id="2069" name="Freeform 24"/>
                  <p:cNvSpPr>
                    <a:spLocks/>
                  </p:cNvSpPr>
                  <p:nvPr/>
                </p:nvSpPr>
                <p:spPr bwMode="auto">
                  <a:xfrm rot="-342635">
                    <a:off x="2920" y="1832"/>
                    <a:ext cx="433" cy="105"/>
                  </a:xfrm>
                  <a:custGeom>
                    <a:avLst/>
                    <a:gdLst>
                      <a:gd name="T0" fmla="*/ 0 w 408"/>
                      <a:gd name="T1" fmla="*/ 2147483647 h 54"/>
                      <a:gd name="T2" fmla="*/ 1525 w 408"/>
                      <a:gd name="T3" fmla="*/ 2147483647 h 54"/>
                      <a:gd name="T4" fmla="*/ 2741 w 408"/>
                      <a:gd name="T5" fmla="*/ 2147483647 h 54"/>
                      <a:gd name="T6" fmla="*/ 0 60000 65536"/>
                      <a:gd name="T7" fmla="*/ 0 60000 65536"/>
                      <a:gd name="T8" fmla="*/ 0 60000 65536"/>
                      <a:gd name="T9" fmla="*/ 0 w 408"/>
                      <a:gd name="T10" fmla="*/ 0 h 54"/>
                      <a:gd name="T11" fmla="*/ 408 w 408"/>
                      <a:gd name="T12" fmla="*/ 54 h 54"/>
                    </a:gdLst>
                    <a:ahLst/>
                    <a:cxnLst>
                      <a:cxn ang="T6">
                        <a:pos x="T0" y="T1"/>
                      </a:cxn>
                      <a:cxn ang="T7">
                        <a:pos x="T2" y="T3"/>
                      </a:cxn>
                      <a:cxn ang="T8">
                        <a:pos x="T4" y="T5"/>
                      </a:cxn>
                    </a:cxnLst>
                    <a:rect l="T9" t="T10" r="T11" b="T12"/>
                    <a:pathLst>
                      <a:path w="408" h="54">
                        <a:moveTo>
                          <a:pt x="0" y="8"/>
                        </a:moveTo>
                        <a:cubicBezTo>
                          <a:pt x="79" y="4"/>
                          <a:pt x="158" y="0"/>
                          <a:pt x="226" y="8"/>
                        </a:cubicBezTo>
                        <a:cubicBezTo>
                          <a:pt x="294" y="16"/>
                          <a:pt x="351" y="35"/>
                          <a:pt x="408" y="54"/>
                        </a:cubicBez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vi-VN" smtClean="0">
                      <a:solidFill>
                        <a:prstClr val="black"/>
                      </a:solidFill>
                      <a:cs typeface="Arial" charset="0"/>
                    </a:endParaRPr>
                  </a:p>
                </p:txBody>
              </p:sp>
              <p:sp>
                <p:nvSpPr>
                  <p:cNvPr id="2070" name="Freeform 25"/>
                  <p:cNvSpPr>
                    <a:spLocks/>
                  </p:cNvSpPr>
                  <p:nvPr/>
                </p:nvSpPr>
                <p:spPr bwMode="auto">
                  <a:xfrm rot="-342635">
                    <a:off x="2920" y="1977"/>
                    <a:ext cx="433" cy="105"/>
                  </a:xfrm>
                  <a:custGeom>
                    <a:avLst/>
                    <a:gdLst>
                      <a:gd name="T0" fmla="*/ 0 w 408"/>
                      <a:gd name="T1" fmla="*/ 2147483647 h 54"/>
                      <a:gd name="T2" fmla="*/ 1525 w 408"/>
                      <a:gd name="T3" fmla="*/ 2147483647 h 54"/>
                      <a:gd name="T4" fmla="*/ 2741 w 408"/>
                      <a:gd name="T5" fmla="*/ 2147483647 h 54"/>
                      <a:gd name="T6" fmla="*/ 0 60000 65536"/>
                      <a:gd name="T7" fmla="*/ 0 60000 65536"/>
                      <a:gd name="T8" fmla="*/ 0 60000 65536"/>
                      <a:gd name="T9" fmla="*/ 0 w 408"/>
                      <a:gd name="T10" fmla="*/ 0 h 54"/>
                      <a:gd name="T11" fmla="*/ 408 w 408"/>
                      <a:gd name="T12" fmla="*/ 54 h 54"/>
                    </a:gdLst>
                    <a:ahLst/>
                    <a:cxnLst>
                      <a:cxn ang="T6">
                        <a:pos x="T0" y="T1"/>
                      </a:cxn>
                      <a:cxn ang="T7">
                        <a:pos x="T2" y="T3"/>
                      </a:cxn>
                      <a:cxn ang="T8">
                        <a:pos x="T4" y="T5"/>
                      </a:cxn>
                    </a:cxnLst>
                    <a:rect l="T9" t="T10" r="T11" b="T12"/>
                    <a:pathLst>
                      <a:path w="408" h="54">
                        <a:moveTo>
                          <a:pt x="0" y="8"/>
                        </a:moveTo>
                        <a:cubicBezTo>
                          <a:pt x="79" y="4"/>
                          <a:pt x="158" y="0"/>
                          <a:pt x="226" y="8"/>
                        </a:cubicBezTo>
                        <a:cubicBezTo>
                          <a:pt x="294" y="16"/>
                          <a:pt x="351" y="35"/>
                          <a:pt x="408" y="54"/>
                        </a:cubicBez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vi-VN" smtClean="0">
                      <a:solidFill>
                        <a:prstClr val="black"/>
                      </a:solidFill>
                      <a:cs typeface="Arial" charset="0"/>
                    </a:endParaRPr>
                  </a:p>
                </p:txBody>
              </p:sp>
              <p:sp>
                <p:nvSpPr>
                  <p:cNvPr id="2071" name="Freeform 26"/>
                  <p:cNvSpPr>
                    <a:spLocks/>
                  </p:cNvSpPr>
                  <p:nvPr/>
                </p:nvSpPr>
                <p:spPr bwMode="auto">
                  <a:xfrm rot="-342635">
                    <a:off x="2920" y="2115"/>
                    <a:ext cx="433" cy="105"/>
                  </a:xfrm>
                  <a:custGeom>
                    <a:avLst/>
                    <a:gdLst>
                      <a:gd name="T0" fmla="*/ 0 w 408"/>
                      <a:gd name="T1" fmla="*/ 2147483647 h 54"/>
                      <a:gd name="T2" fmla="*/ 1525 w 408"/>
                      <a:gd name="T3" fmla="*/ 2147483647 h 54"/>
                      <a:gd name="T4" fmla="*/ 2741 w 408"/>
                      <a:gd name="T5" fmla="*/ 2147483647 h 54"/>
                      <a:gd name="T6" fmla="*/ 0 60000 65536"/>
                      <a:gd name="T7" fmla="*/ 0 60000 65536"/>
                      <a:gd name="T8" fmla="*/ 0 60000 65536"/>
                      <a:gd name="T9" fmla="*/ 0 w 408"/>
                      <a:gd name="T10" fmla="*/ 0 h 54"/>
                      <a:gd name="T11" fmla="*/ 408 w 408"/>
                      <a:gd name="T12" fmla="*/ 54 h 54"/>
                    </a:gdLst>
                    <a:ahLst/>
                    <a:cxnLst>
                      <a:cxn ang="T6">
                        <a:pos x="T0" y="T1"/>
                      </a:cxn>
                      <a:cxn ang="T7">
                        <a:pos x="T2" y="T3"/>
                      </a:cxn>
                      <a:cxn ang="T8">
                        <a:pos x="T4" y="T5"/>
                      </a:cxn>
                    </a:cxnLst>
                    <a:rect l="T9" t="T10" r="T11" b="T12"/>
                    <a:pathLst>
                      <a:path w="408" h="54">
                        <a:moveTo>
                          <a:pt x="0" y="8"/>
                        </a:moveTo>
                        <a:cubicBezTo>
                          <a:pt x="79" y="4"/>
                          <a:pt x="158" y="0"/>
                          <a:pt x="226" y="8"/>
                        </a:cubicBezTo>
                        <a:cubicBezTo>
                          <a:pt x="294" y="16"/>
                          <a:pt x="351" y="35"/>
                          <a:pt x="408" y="54"/>
                        </a:cubicBez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vi-VN" smtClean="0">
                      <a:solidFill>
                        <a:prstClr val="black"/>
                      </a:solidFill>
                      <a:cs typeface="Arial" charset="0"/>
                    </a:endParaRPr>
                  </a:p>
                </p:txBody>
              </p:sp>
              <p:pic>
                <p:nvPicPr>
                  <p:cNvPr id="2072" name="Picture 27" descr="http://t1.gstatic.com/images?q=tbn:7Jr59prYnrYQAM"/>
                  <p:cNvPicPr>
                    <a:picLocks noChangeAspect="1" noChangeArrowheads="1"/>
                  </p:cNvPicPr>
                  <p:nvPr/>
                </p:nvPicPr>
                <p:blipFill>
                  <a:blip r:embed="rId7" r:link="rId8">
                    <a:extLst>
                      <a:ext uri="{28A0092B-C50C-407E-A947-70E740481C1C}">
                        <a14:useLocalDpi xmlns:a14="http://schemas.microsoft.com/office/drawing/2010/main" val="0"/>
                      </a:ext>
                    </a:extLst>
                  </a:blip>
                  <a:srcRect l="45833" r="43750"/>
                  <a:stretch>
                    <a:fillRect/>
                  </a:stretch>
                </p:blipFill>
                <p:spPr bwMode="auto">
                  <a:xfrm rot="3077144">
                    <a:off x="3544" y="1497"/>
                    <a:ext cx="128" cy="86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2066" name="Picture 28" descr="6121ua2lcx211l"/>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434" y="2682"/>
                  <a:ext cx="1929" cy="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86391132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b-f30-zpg.zdn.vn/5969845647167497549/a1595afdfa8a06d45f9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9305"/>
            <a:ext cx="9143999" cy="684620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979712" y="2515163"/>
            <a:ext cx="5328592" cy="1569660"/>
          </a:xfrm>
          <a:prstGeom prst="rect">
            <a:avLst/>
          </a:prstGeom>
        </p:spPr>
        <p:txBody>
          <a:bodyPr wrap="square">
            <a:spAutoFit/>
          </a:bodyPr>
          <a:lstStyle/>
          <a:p>
            <a:pPr algn="just"/>
            <a:r>
              <a:rPr lang="en-US" sz="2400" dirty="0">
                <a:latin typeface="Times New Roman" pitchFamily="18" charset="0"/>
                <a:cs typeface="Times New Roman" pitchFamily="18" charset="0"/>
              </a:rPr>
              <a:t>1.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phải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chuyện</a:t>
            </a:r>
            <a:r>
              <a:rPr lang="en-US" sz="2400" dirty="0">
                <a:latin typeface="Times New Roman" pitchFamily="18" charset="0"/>
                <a:cs typeface="Times New Roman" pitchFamily="18" charset="0"/>
              </a:rPr>
              <a:t>. </a:t>
            </a:r>
            <a:endParaRPr lang="vi-VN" sz="2400" dirty="0">
              <a:latin typeface="Times New Roman" pitchFamily="18" charset="0"/>
              <a:cs typeface="Times New Roman" pitchFamily="18" charset="0"/>
            </a:endParaRPr>
          </a:p>
        </p:txBody>
      </p:sp>
      <p:sp>
        <p:nvSpPr>
          <p:cNvPr id="4" name="Rectangle 3"/>
          <p:cNvSpPr/>
          <p:nvPr/>
        </p:nvSpPr>
        <p:spPr>
          <a:xfrm>
            <a:off x="1989239" y="4084823"/>
            <a:ext cx="5328593" cy="1938992"/>
          </a:xfrm>
          <a:prstGeom prst="rect">
            <a:avLst/>
          </a:prstGeom>
        </p:spPr>
        <p:txBody>
          <a:bodyPr wrap="square">
            <a:spAutoFit/>
          </a:bodyPr>
          <a:lstStyle/>
          <a:p>
            <a:pPr algn="just"/>
            <a:r>
              <a:rPr lang="en-US" sz="2400" dirty="0">
                <a:latin typeface="Times New Roman" pitchFamily="18" charset="0"/>
                <a:cs typeface="Times New Roman" pitchFamily="18" charset="0"/>
              </a:rPr>
              <a:t>2.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a:t>
            </a:r>
          </a:p>
          <a:p>
            <a:pPr marL="342900" indent="-342900" algn="just">
              <a:buFontTx/>
              <a:buChar char="-"/>
            </a:pP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nguyên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a:t>
            </a:r>
          </a:p>
          <a:p>
            <a:pPr marL="342900" indent="-342900" algn="just">
              <a:buFontTx/>
              <a:buChar char="-"/>
            </a:pP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tiếp</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2" name="Rectangle 1"/>
          <p:cNvSpPr/>
          <p:nvPr/>
        </p:nvSpPr>
        <p:spPr>
          <a:xfrm>
            <a:off x="2771800" y="1671238"/>
            <a:ext cx="3240360" cy="74234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rgbClr val="FF0000"/>
                </a:solidFill>
                <a:latin typeface="Times New Roman" panose="02020603050405020304" pitchFamily="18" charset="0"/>
                <a:cs typeface="Times New Roman" panose="02020603050405020304" pitchFamily="18" charset="0"/>
              </a:rPr>
              <a:t>Ghi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nhớ</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88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Bộ Hinh Nền Powerpoint 3D Đẹp, Đơn Giản, Dễ Thương, Chuyên Nghiệp"/>
          <p:cNvPicPr>
            <a:picLocks noChangeAspect="1" noChangeArrowheads="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23471" y="-27384"/>
            <a:ext cx="9131876" cy="6885384"/>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1"/>
          <p:cNvSpPr>
            <a:spLocks noChangeArrowheads="1"/>
          </p:cNvSpPr>
          <p:nvPr/>
        </p:nvSpPr>
        <p:spPr bwMode="auto">
          <a:xfrm>
            <a:off x="28184" y="-15151"/>
            <a:ext cx="4929222" cy="634722"/>
          </a:xfrm>
          <a:prstGeom prst="horizontalScroll">
            <a:avLst>
              <a:gd name="adj" fmla="val 12500"/>
            </a:avLst>
          </a:prstGeom>
          <a:noFill/>
          <a:ln>
            <a:noFill/>
            <a:headEnd/>
            <a:tailEnd/>
          </a:ln>
        </p:spPr>
        <p:style>
          <a:lnRef idx="2">
            <a:schemeClr val="accent5"/>
          </a:lnRef>
          <a:fillRef idx="1">
            <a:schemeClr val="lt1"/>
          </a:fillRef>
          <a:effectRef idx="0">
            <a:schemeClr val="accent5"/>
          </a:effectRef>
          <a:fontRef idx="minor">
            <a:schemeClr val="dk1"/>
          </a:fontRef>
        </p:style>
        <p:txBody>
          <a:bodyPr wrap="none" anchor="ctr"/>
          <a:lstStyle/>
          <a:p>
            <a:pPr algn="just">
              <a:defRPr/>
            </a:pPr>
            <a:r>
              <a:rPr lang="en-US" sz="2400" b="1" u="sng" dirty="0">
                <a:solidFill>
                  <a:srgbClr val="FF0000"/>
                </a:solidFill>
                <a:latin typeface="Times New Roman" pitchFamily="18" charset="0"/>
                <a:cs typeface="Times New Roman" pitchFamily="18" charset="0"/>
              </a:rPr>
              <a:t>II. LUYỆN TẬP</a:t>
            </a:r>
          </a:p>
        </p:txBody>
      </p:sp>
      <p:sp>
        <p:nvSpPr>
          <p:cNvPr id="10" name="Rectangle 9"/>
          <p:cNvSpPr/>
          <p:nvPr/>
        </p:nvSpPr>
        <p:spPr>
          <a:xfrm>
            <a:off x="-32" y="607338"/>
            <a:ext cx="9144000" cy="523220"/>
          </a:xfrm>
          <a:prstGeom prst="rect">
            <a:avLst/>
          </a:prstGeom>
        </p:spPr>
        <p:txBody>
          <a:bodyPr wrap="square">
            <a:spAutoFit/>
          </a:bodyPr>
          <a:lstStyle/>
          <a:p>
            <a:pPr>
              <a:spcBef>
                <a:spcPct val="50000"/>
              </a:spcBef>
              <a:buNone/>
              <a:defRPr/>
            </a:pPr>
            <a:r>
              <a:rPr lang="vi-VN" sz="2800" dirty="0">
                <a:cs typeface="Times New Roman" pitchFamily="18" charset="0"/>
              </a:rPr>
              <a:t>     </a:t>
            </a:r>
          </a:p>
        </p:txBody>
      </p:sp>
      <p:sp>
        <p:nvSpPr>
          <p:cNvPr id="6" name="Rectangle 5"/>
          <p:cNvSpPr/>
          <p:nvPr/>
        </p:nvSpPr>
        <p:spPr>
          <a:xfrm>
            <a:off x="28184" y="619571"/>
            <a:ext cx="9099755" cy="954107"/>
          </a:xfrm>
          <a:prstGeom prst="rect">
            <a:avLst/>
          </a:prstGeom>
          <a:solidFill>
            <a:schemeClr val="bg1"/>
          </a:solidFill>
        </p:spPr>
        <p:txBody>
          <a:bodyPr wrap="square">
            <a:spAutoFit/>
          </a:bodyPr>
          <a:lstStyle/>
          <a:p>
            <a:pPr algn="just">
              <a:buNone/>
            </a:pPr>
            <a:r>
              <a:rPr lang="en-US" sz="2800" b="1" dirty="0">
                <a:solidFill>
                  <a:srgbClr val="000099"/>
                </a:solidFill>
                <a:latin typeface="Times New Roman" pitchFamily="18" charset="0"/>
                <a:cs typeface="Times New Roman" pitchFamily="18" charset="0"/>
              </a:rPr>
              <a:t>1. </a:t>
            </a:r>
            <a:r>
              <a:rPr lang="vi-VN" sz="2800" i="1" dirty="0">
                <a:solidFill>
                  <a:srgbClr val="000099"/>
                </a:solidFill>
                <a:latin typeface="Times New Roman" pitchFamily="18" charset="0"/>
                <a:cs typeface="Times New Roman" pitchFamily="18" charset="0"/>
              </a:rPr>
              <a:t>Tìm lời dẫn trực tiếp và lời dẫn gián tiếp trong đoạn văn sau:</a:t>
            </a:r>
            <a:endParaRPr lang="en-US" sz="2800" b="1" i="1" dirty="0">
              <a:solidFill>
                <a:srgbClr val="000099"/>
              </a:solidFill>
              <a:latin typeface="Times New Roman" pitchFamily="18" charset="0"/>
              <a:cs typeface="Times New Roman" pitchFamily="18" charset="0"/>
            </a:endParaRPr>
          </a:p>
        </p:txBody>
      </p:sp>
      <p:sp>
        <p:nvSpPr>
          <p:cNvPr id="3" name="Rectangle 2"/>
          <p:cNvSpPr/>
          <p:nvPr/>
        </p:nvSpPr>
        <p:spPr>
          <a:xfrm>
            <a:off x="139489" y="1503203"/>
            <a:ext cx="8352928" cy="3077766"/>
          </a:xfrm>
          <a:prstGeom prst="rect">
            <a:avLst/>
          </a:prstGeom>
        </p:spPr>
        <p:txBody>
          <a:bodyPr wrap="square">
            <a:spAutoFit/>
          </a:bodyPr>
          <a:lstStyle/>
          <a:p>
            <a:pPr algn="just"/>
            <a:r>
              <a:rPr lang="en-US" sz="2600" dirty="0">
                <a:latin typeface="Times New Roman" pitchFamily="18" charset="0"/>
                <a:cs typeface="Times New Roman" pitchFamily="18" charset="0"/>
              </a:rPr>
              <a:t>      </a:t>
            </a:r>
            <a:r>
              <a:rPr lang="vi-VN" sz="2400" dirty="0">
                <a:latin typeface="Times New Roman" pitchFamily="18" charset="0"/>
                <a:cs typeface="Times New Roman" pitchFamily="18" charset="0"/>
              </a:rPr>
              <a:t>Ba cậu bé rủ nhau vào rừng. Vì mải chơi nên các cậu về khá muộn. Ba cậu bàn nhau xem nên nói thế nào để bố mẹ khỏi mắng. Cậu bé thứ nhất định nói dối là bị chó sói đuổi.</a:t>
            </a: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Cậu thứ hai bảo :</a:t>
            </a: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 Còn tớ, tớ sẽ nói là đang đi thì gặp ông ngoại.</a:t>
            </a: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 Theo tớ, tốt nhất là chúng mình nhận lỗi với bố mẹ. - Cậu thứ ba bàn.</a:t>
            </a:r>
          </a:p>
          <a:p>
            <a:pPr algn="r"/>
            <a:r>
              <a:rPr lang="vi-VN" sz="2400" dirty="0">
                <a:latin typeface="Times New Roman" pitchFamily="18" charset="0"/>
                <a:cs typeface="Times New Roman" pitchFamily="18" charset="0"/>
              </a:rPr>
              <a:t>TIẾNG VIỆT 2 (1988</a:t>
            </a:r>
            <a:r>
              <a:rPr lang="en-US" sz="240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4" name="Rectangle 3"/>
          <p:cNvSpPr/>
          <p:nvPr/>
        </p:nvSpPr>
        <p:spPr>
          <a:xfrm>
            <a:off x="109261" y="4659839"/>
            <a:ext cx="3022580" cy="492443"/>
          </a:xfrm>
          <a:prstGeom prst="rect">
            <a:avLst/>
          </a:prstGeom>
        </p:spPr>
        <p:txBody>
          <a:bodyPr wrap="square">
            <a:spAutoFit/>
          </a:bodyPr>
          <a:lstStyle/>
          <a:p>
            <a:r>
              <a:rPr lang="vi-VN" sz="2600" b="1" dirty="0">
                <a:solidFill>
                  <a:srgbClr val="000099"/>
                </a:solidFill>
                <a:latin typeface="Times New Roman" pitchFamily="18" charset="0"/>
                <a:cs typeface="Times New Roman" pitchFamily="18" charset="0"/>
              </a:rPr>
              <a:t>Lời dẫn gián tiếp</a:t>
            </a:r>
            <a:r>
              <a:rPr lang="vi-VN" sz="2600" dirty="0" smtClean="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
        <p:nvSpPr>
          <p:cNvPr id="5" name="Rectangle 4"/>
          <p:cNvSpPr/>
          <p:nvPr/>
        </p:nvSpPr>
        <p:spPr>
          <a:xfrm>
            <a:off x="136145" y="5340801"/>
            <a:ext cx="2707663" cy="892552"/>
          </a:xfrm>
          <a:prstGeom prst="rect">
            <a:avLst/>
          </a:prstGeom>
        </p:spPr>
        <p:txBody>
          <a:bodyPr wrap="square">
            <a:spAutoFit/>
          </a:bodyPr>
          <a:lstStyle/>
          <a:p>
            <a:r>
              <a:rPr lang="vi-VN" sz="2600" b="1" dirty="0">
                <a:solidFill>
                  <a:srgbClr val="000099"/>
                </a:solidFill>
                <a:latin typeface="Times New Roman" pitchFamily="18" charset="0"/>
                <a:cs typeface="Times New Roman" pitchFamily="18" charset="0"/>
              </a:rPr>
              <a:t>Lời dẫn trực tiếp:</a:t>
            </a:r>
          </a:p>
          <a:p>
            <a:r>
              <a:rPr lang="en-US" sz="2600" dirty="0">
                <a:latin typeface="Times New Roman" pitchFamily="18" charset="0"/>
                <a:cs typeface="Times New Roman" pitchFamily="18" charset="0"/>
              </a:rPr>
              <a:t>   </a:t>
            </a:r>
            <a:endParaRPr lang="vi-VN" sz="2600" dirty="0">
              <a:latin typeface="Times New Roman" pitchFamily="18" charset="0"/>
              <a:cs typeface="Times New Roman" pitchFamily="18" charset="0"/>
            </a:endParaRPr>
          </a:p>
        </p:txBody>
      </p:sp>
      <p:cxnSp>
        <p:nvCxnSpPr>
          <p:cNvPr id="9" name="Straight Connector 8"/>
          <p:cNvCxnSpPr/>
          <p:nvPr/>
        </p:nvCxnSpPr>
        <p:spPr>
          <a:xfrm>
            <a:off x="1187624" y="1138828"/>
            <a:ext cx="2308071" cy="480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211960" y="1130558"/>
            <a:ext cx="2308071" cy="82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843808" y="4595278"/>
            <a:ext cx="5933669" cy="892552"/>
          </a:xfrm>
          <a:prstGeom prst="rect">
            <a:avLst/>
          </a:prstGeom>
        </p:spPr>
        <p:txBody>
          <a:bodyPr wrap="square">
            <a:spAutoFit/>
          </a:bodyPr>
          <a:lstStyle/>
          <a:p>
            <a:r>
              <a:rPr lang="vi-VN" sz="2600" dirty="0">
                <a:latin typeface="Times New Roman" pitchFamily="18" charset="0"/>
                <a:cs typeface="Times New Roman" pitchFamily="18" charset="0"/>
              </a:rPr>
              <a:t>Cậu bé thứ nhất định nói dối là bị chó sói đuổi.</a:t>
            </a:r>
            <a:endParaRPr lang="en-US" sz="2600" dirty="0">
              <a:latin typeface="Times New Roman" pitchFamily="18" charset="0"/>
              <a:cs typeface="Times New Roman" pitchFamily="18" charset="0"/>
            </a:endParaRPr>
          </a:p>
        </p:txBody>
      </p:sp>
      <p:sp>
        <p:nvSpPr>
          <p:cNvPr id="14" name="Rectangle 13"/>
          <p:cNvSpPr/>
          <p:nvPr/>
        </p:nvSpPr>
        <p:spPr>
          <a:xfrm>
            <a:off x="307457" y="5740732"/>
            <a:ext cx="8800948" cy="892552"/>
          </a:xfrm>
          <a:prstGeom prst="rect">
            <a:avLst/>
          </a:prstGeom>
        </p:spPr>
        <p:txBody>
          <a:bodyPr wrap="square">
            <a:spAutoFit/>
          </a:bodyPr>
          <a:lstStyle/>
          <a:p>
            <a:r>
              <a:rPr lang="vi-VN" sz="2600" dirty="0">
                <a:latin typeface="Times New Roman" pitchFamily="18" charset="0"/>
                <a:cs typeface="Times New Roman" pitchFamily="18" charset="0"/>
              </a:rPr>
              <a:t>+ Còn tớ, tớ sẽ nói là đang đi thì gặp ông ngoại</a:t>
            </a:r>
            <a:r>
              <a:rPr lang="en-US" sz="2600" dirty="0">
                <a:latin typeface="Times New Roman" pitchFamily="18" charset="0"/>
                <a:cs typeface="Times New Roman" pitchFamily="18" charset="0"/>
              </a:rPr>
              <a:t>.</a:t>
            </a:r>
            <a:endParaRPr lang="vi-VN" sz="2600" dirty="0">
              <a:latin typeface="Times New Roman" pitchFamily="18" charset="0"/>
              <a:cs typeface="Times New Roman" pitchFamily="18" charset="0"/>
            </a:endParaRPr>
          </a:p>
          <a:p>
            <a:r>
              <a:rPr lang="vi-VN" sz="2600" dirty="0" smtClean="0">
                <a:latin typeface="Times New Roman" pitchFamily="18" charset="0"/>
                <a:cs typeface="Times New Roman" pitchFamily="18" charset="0"/>
              </a:rPr>
              <a:t>+</a:t>
            </a:r>
            <a:r>
              <a:rPr lang="en-US" sz="2600" dirty="0" smtClean="0">
                <a:latin typeface="Times New Roman" pitchFamily="18" charset="0"/>
                <a:cs typeface="Times New Roman" pitchFamily="18" charset="0"/>
              </a:rPr>
              <a:t> </a:t>
            </a:r>
            <a:r>
              <a:rPr lang="vi-VN" sz="2600" dirty="0">
                <a:latin typeface="Times New Roman" pitchFamily="18" charset="0"/>
                <a:cs typeface="Times New Roman" pitchFamily="18" charset="0"/>
              </a:rPr>
              <a:t>Theo tớ, tốt nhất là chúng mình nhận lỗi với bố mẹ</a:t>
            </a:r>
            <a:r>
              <a:rPr lang="en-US" sz="2600" dirty="0">
                <a:latin typeface="Times New Roman" pitchFamily="18" charset="0"/>
                <a:cs typeface="Times New Roman" pitchFamily="18" charset="0"/>
              </a:rPr>
              <a:t>. </a:t>
            </a:r>
            <a:endParaRPr lang="vi-VN" sz="2600" dirty="0">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2000"/>
                                        <p:tgtEl>
                                          <p:spTgt spid="3"/>
                                        </p:tgtEl>
                                      </p:cBhvr>
                                    </p:animEffect>
                                    <p:anim calcmode="lin" valueType="num">
                                      <p:cBhvr>
                                        <p:cTn id="26" dur="2000" fill="hold"/>
                                        <p:tgtEl>
                                          <p:spTgt spid="3"/>
                                        </p:tgtEl>
                                        <p:attrNameLst>
                                          <p:attrName>ppt_w</p:attrName>
                                        </p:attrNameLst>
                                      </p:cBhvr>
                                      <p:tavLst>
                                        <p:tav tm="0" fmla="#ppt_w*sin(2.5*pi*$)">
                                          <p:val>
                                            <p:fltVal val="0"/>
                                          </p:val>
                                        </p:tav>
                                        <p:tav tm="100000">
                                          <p:val>
                                            <p:fltVal val="1"/>
                                          </p:val>
                                        </p:tav>
                                      </p:tavLst>
                                    </p:anim>
                                    <p:anim calcmode="lin" valueType="num">
                                      <p:cBhvr>
                                        <p:cTn id="27"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2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heel(1)">
                                      <p:cBhvr>
                                        <p:cTn id="4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4" grpId="0"/>
      <p:bldP spid="5"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00 Hình Nền PowerPoint Thuyết Trình Đẹp - Đề án 2020 - Tổng Hợ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8" y="0"/>
            <a:ext cx="915611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663" y="33816"/>
            <a:ext cx="9006551" cy="954107"/>
          </a:xfrm>
          <a:prstGeom prst="rect">
            <a:avLst/>
          </a:prstGeom>
          <a:solidFill>
            <a:schemeClr val="bg1"/>
          </a:solidFill>
        </p:spPr>
        <p:txBody>
          <a:bodyPr wrap="square" rtlCol="0">
            <a:spAutoFit/>
          </a:bodyPr>
          <a:lstStyle/>
          <a:p>
            <a:pPr algn="just"/>
            <a:r>
              <a:rPr lang="en-US" sz="2400" b="1" dirty="0">
                <a:latin typeface="Times New Roman" pitchFamily="18" charset="0"/>
                <a:cs typeface="Times New Roman" pitchFamily="18" charset="0"/>
              </a:rPr>
              <a:t>2</a:t>
            </a:r>
            <a:r>
              <a:rPr lang="en-US" sz="2400" dirty="0">
                <a:solidFill>
                  <a:srgbClr val="FF0000"/>
                </a:solidFill>
                <a:latin typeface="Times New Roman" pitchFamily="18" charset="0"/>
                <a:cs typeface="Times New Roman" pitchFamily="18" charset="0"/>
              </a:rPr>
              <a:t>. </a:t>
            </a:r>
            <a:r>
              <a:rPr lang="vi-VN" sz="2800" i="1" dirty="0">
                <a:solidFill>
                  <a:srgbClr val="FF0000"/>
                </a:solidFill>
                <a:latin typeface="Times New Roman" pitchFamily="18" charset="0"/>
                <a:cs typeface="Times New Roman" pitchFamily="18" charset="0"/>
              </a:rPr>
              <a:t>Chuyển </a:t>
            </a:r>
            <a:r>
              <a:rPr lang="vi-VN" sz="2800" i="1" dirty="0">
                <a:solidFill>
                  <a:srgbClr val="004EEA"/>
                </a:solidFill>
                <a:latin typeface="Times New Roman" pitchFamily="18" charset="0"/>
                <a:cs typeface="Times New Roman" pitchFamily="18" charset="0"/>
              </a:rPr>
              <a:t>lời dẫn gián tiếp </a:t>
            </a:r>
            <a:r>
              <a:rPr lang="vi-VN" sz="2800" i="1" dirty="0">
                <a:solidFill>
                  <a:srgbClr val="FF0000"/>
                </a:solidFill>
                <a:latin typeface="Times New Roman" pitchFamily="18" charset="0"/>
                <a:cs typeface="Times New Roman" pitchFamily="18" charset="0"/>
              </a:rPr>
              <a:t>trong đoạn văn sau thành </a:t>
            </a:r>
            <a:r>
              <a:rPr lang="vi-VN" sz="2800" i="1" dirty="0">
                <a:solidFill>
                  <a:srgbClr val="000099"/>
                </a:solidFill>
                <a:latin typeface="Times New Roman" pitchFamily="18" charset="0"/>
                <a:cs typeface="Times New Roman" pitchFamily="18" charset="0"/>
              </a:rPr>
              <a:t>lời dẫn trực tiếp</a:t>
            </a:r>
            <a:r>
              <a:rPr lang="en-US" sz="2800" i="1" dirty="0">
                <a:solidFill>
                  <a:srgbClr val="FF0000"/>
                </a:solidFill>
                <a:latin typeface="Times New Roman" pitchFamily="18" charset="0"/>
                <a:cs typeface="Times New Roman" pitchFamily="18" charset="0"/>
              </a:rPr>
              <a:t>:</a:t>
            </a:r>
          </a:p>
        </p:txBody>
      </p:sp>
      <p:sp>
        <p:nvSpPr>
          <p:cNvPr id="3" name="Rectangle 2"/>
          <p:cNvSpPr/>
          <p:nvPr/>
        </p:nvSpPr>
        <p:spPr>
          <a:xfrm>
            <a:off x="0" y="980728"/>
            <a:ext cx="9144000" cy="1200329"/>
          </a:xfrm>
          <a:prstGeom prst="rect">
            <a:avLst/>
          </a:prstGeom>
          <a:solidFill>
            <a:schemeClr val="bg1"/>
          </a:solidFill>
        </p:spPr>
        <p:txBody>
          <a:bodyPr wrap="square">
            <a:spAutoFit/>
          </a:bodyPr>
          <a:lstStyle/>
          <a:p>
            <a:pPr algn="just"/>
            <a:r>
              <a:rPr lang="vi-VN" sz="2400" smtClean="0">
                <a:latin typeface="Times New Roman" pitchFamily="18" charset="0"/>
                <a:cs typeface="Times New Roman" pitchFamily="18" charset="0"/>
              </a:rPr>
              <a:t>	Vua </a:t>
            </a:r>
            <a:r>
              <a:rPr lang="vi-VN" sz="2400" dirty="0">
                <a:latin typeface="Times New Roman" pitchFamily="18" charset="0"/>
                <a:cs typeface="Times New Roman" pitchFamily="18" charset="0"/>
              </a:rPr>
              <a:t>nhìn thấy những miếng trầu têm rất khéo bèn hỏi bà hàng nước xem trầu đó ai têm. Bà lão bảo chính tay bà têm. Vua gặng hỏi mãi, bà lão đành nói thật là con gái bà </a:t>
            </a:r>
            <a:r>
              <a:rPr lang="vi-VN" sz="2400">
                <a:latin typeface="Times New Roman" pitchFamily="18" charset="0"/>
                <a:cs typeface="Times New Roman" pitchFamily="18" charset="0"/>
              </a:rPr>
              <a:t>têm</a:t>
            </a:r>
            <a:r>
              <a:rPr lang="vi-VN" sz="2400" smtClean="0">
                <a:latin typeface="Times New Roman" pitchFamily="18" charset="0"/>
                <a:cs typeface="Times New Roman" pitchFamily="18" charset="0"/>
              </a:rPr>
              <a:t>.                  Truyện Tấm Cám</a:t>
            </a:r>
            <a:endParaRPr lang="en-US" sz="2400"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66058677"/>
              </p:ext>
            </p:extLst>
          </p:nvPr>
        </p:nvGraphicFramePr>
        <p:xfrm>
          <a:off x="-12120" y="2348880"/>
          <a:ext cx="9156118" cy="4536504"/>
        </p:xfrm>
        <a:graphic>
          <a:graphicData uri="http://schemas.openxmlformats.org/drawingml/2006/table">
            <a:tbl>
              <a:tblPr firstRow="1" bandRow="1">
                <a:tableStyleId>{5C22544A-7EE6-4342-B048-85BDC9FD1C3A}</a:tableStyleId>
              </a:tblPr>
              <a:tblGrid>
                <a:gridCol w="4440104">
                  <a:extLst>
                    <a:ext uri="{9D8B030D-6E8A-4147-A177-3AD203B41FA5}">
                      <a16:colId xmlns:a16="http://schemas.microsoft.com/office/drawing/2014/main" xmlns="" val="20000"/>
                    </a:ext>
                  </a:extLst>
                </a:gridCol>
                <a:gridCol w="4716014">
                  <a:extLst>
                    <a:ext uri="{9D8B030D-6E8A-4147-A177-3AD203B41FA5}">
                      <a16:colId xmlns:a16="http://schemas.microsoft.com/office/drawing/2014/main" xmlns="" val="20001"/>
                    </a:ext>
                  </a:extLst>
                </a:gridCol>
              </a:tblGrid>
              <a:tr h="504056">
                <a:tc>
                  <a:txBody>
                    <a:bodyPr/>
                    <a:lstStyle/>
                    <a:p>
                      <a:pPr algn="ctr"/>
                      <a:r>
                        <a:rPr lang="en-US" sz="2400" dirty="0" err="1">
                          <a:solidFill>
                            <a:schemeClr val="tx1"/>
                          </a:solidFill>
                          <a:latin typeface="Times New Roman" pitchFamily="18" charset="0"/>
                          <a:cs typeface="Times New Roman" pitchFamily="18" charset="0"/>
                        </a:rPr>
                        <a:t>Lời</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dẫn</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gián</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tiếp</a:t>
                      </a:r>
                      <a:endParaRPr lang="en-US" sz="2400" dirty="0">
                        <a:solidFill>
                          <a:schemeClr val="tx1"/>
                        </a:solidFill>
                        <a:latin typeface="Times New Roman" pitchFamily="18" charset="0"/>
                        <a:cs typeface="Times New Roman" pitchFamily="18" charset="0"/>
                      </a:endParaRPr>
                    </a:p>
                  </a:txBody>
                  <a:tcPr>
                    <a:solidFill>
                      <a:schemeClr val="accent4">
                        <a:lumMod val="60000"/>
                        <a:lumOff val="40000"/>
                      </a:schemeClr>
                    </a:solidFill>
                  </a:tcPr>
                </a:tc>
                <a:tc>
                  <a:txBody>
                    <a:bodyPr/>
                    <a:lstStyle/>
                    <a:p>
                      <a:pPr algn="ctr"/>
                      <a:r>
                        <a:rPr lang="en-US" sz="2400" dirty="0" err="1">
                          <a:solidFill>
                            <a:schemeClr val="tx1"/>
                          </a:solidFill>
                          <a:latin typeface="Times New Roman" pitchFamily="18" charset="0"/>
                          <a:cs typeface="Times New Roman" pitchFamily="18" charset="0"/>
                        </a:rPr>
                        <a:t>Lời</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dẫn</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trực</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tiếp</a:t>
                      </a:r>
                      <a:endParaRPr lang="en-US" sz="2400" dirty="0">
                        <a:solidFill>
                          <a:schemeClr val="tx1"/>
                        </a:solidFill>
                        <a:latin typeface="Times New Roman" pitchFamily="18" charset="0"/>
                        <a:cs typeface="Times New Roman" pitchFamily="18" charset="0"/>
                      </a:endParaRPr>
                    </a:p>
                  </a:txBody>
                  <a:tcPr>
                    <a:solidFill>
                      <a:schemeClr val="accent4">
                        <a:lumMod val="60000"/>
                        <a:lumOff val="40000"/>
                      </a:schemeClr>
                    </a:solidFill>
                  </a:tcPr>
                </a:tc>
                <a:extLst>
                  <a:ext uri="{0D108BD9-81ED-4DB2-BD59-A6C34878D82A}">
                    <a16:rowId xmlns:a16="http://schemas.microsoft.com/office/drawing/2014/main" xmlns="" val="10000"/>
                  </a:ext>
                </a:extLst>
              </a:tr>
              <a:tr h="1224136">
                <a:tc>
                  <a:txBody>
                    <a:bodyPr/>
                    <a:lstStyle/>
                    <a:p>
                      <a:endParaRPr lang="en-US" dirty="0">
                        <a:solidFill>
                          <a:schemeClr val="tx1"/>
                        </a:solidFill>
                      </a:endParaRPr>
                    </a:p>
                  </a:txBody>
                  <a:tcPr/>
                </a:tc>
                <a:tc>
                  <a:txBody>
                    <a:bodyPr/>
                    <a:lstStyle/>
                    <a:p>
                      <a:endParaRPr lang="en-US">
                        <a:solidFill>
                          <a:schemeClr val="tx1"/>
                        </a:solidFill>
                      </a:endParaRPr>
                    </a:p>
                  </a:txBody>
                  <a:tcPr/>
                </a:tc>
                <a:extLst>
                  <a:ext uri="{0D108BD9-81ED-4DB2-BD59-A6C34878D82A}">
                    <a16:rowId xmlns:a16="http://schemas.microsoft.com/office/drawing/2014/main" xmlns="" val="10001"/>
                  </a:ext>
                </a:extLst>
              </a:tr>
              <a:tr h="1127280">
                <a:tc>
                  <a:txBody>
                    <a:bodyPr/>
                    <a:lstStyle/>
                    <a:p>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xmlns="" val="10002"/>
                  </a:ext>
                </a:extLst>
              </a:tr>
              <a:tr h="1681032">
                <a:tc>
                  <a:txBody>
                    <a:bodyPr/>
                    <a:lstStyle/>
                    <a:p>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xmlns="" val="10003"/>
                  </a:ext>
                </a:extLst>
              </a:tr>
            </a:tbl>
          </a:graphicData>
        </a:graphic>
      </p:graphicFrame>
      <p:sp>
        <p:nvSpPr>
          <p:cNvPr id="6" name="Rectangle 5"/>
          <p:cNvSpPr/>
          <p:nvPr/>
        </p:nvSpPr>
        <p:spPr>
          <a:xfrm>
            <a:off x="-10507" y="2828835"/>
            <a:ext cx="4366484" cy="1200329"/>
          </a:xfrm>
          <a:prstGeom prst="rect">
            <a:avLst/>
          </a:prstGeom>
          <a:noFill/>
        </p:spPr>
        <p:txBody>
          <a:bodyPr wrap="square">
            <a:spAutoFit/>
          </a:bodyPr>
          <a:lstStyle/>
          <a:p>
            <a:pPr algn="just"/>
            <a:r>
              <a:rPr lang="vi-VN" sz="2400" dirty="0">
                <a:latin typeface="Times New Roman" pitchFamily="18" charset="0"/>
                <a:cs typeface="Times New Roman" pitchFamily="18" charset="0"/>
              </a:rPr>
              <a:t>Vua nhìn thấy những miếng trầu têm rất khéo bèn hỏi bà hàng nước xem trầu đó ai têm. </a:t>
            </a:r>
            <a:endParaRPr lang="en-US" sz="2400" dirty="0">
              <a:latin typeface="Times New Roman" pitchFamily="18" charset="0"/>
              <a:cs typeface="Times New Roman" pitchFamily="18" charset="0"/>
            </a:endParaRPr>
          </a:p>
        </p:txBody>
      </p:sp>
      <p:sp>
        <p:nvSpPr>
          <p:cNvPr id="7" name="Rectangle 6"/>
          <p:cNvSpPr/>
          <p:nvPr/>
        </p:nvSpPr>
        <p:spPr>
          <a:xfrm>
            <a:off x="-51241" y="4317523"/>
            <a:ext cx="4407218" cy="461665"/>
          </a:xfrm>
          <a:prstGeom prst="rect">
            <a:avLst/>
          </a:prstGeom>
          <a:noFill/>
        </p:spPr>
        <p:txBody>
          <a:bodyPr wrap="square">
            <a:spAutoFit/>
          </a:bodyPr>
          <a:lstStyle/>
          <a:p>
            <a:pPr algn="just"/>
            <a:r>
              <a:rPr lang="vi-VN" sz="2400" dirty="0">
                <a:latin typeface="Times New Roman" pitchFamily="18" charset="0"/>
                <a:cs typeface="Times New Roman" pitchFamily="18" charset="0"/>
              </a:rPr>
              <a:t>Bà lão bảo chính tay bà têm. </a:t>
            </a:r>
            <a:endParaRPr lang="en-US" sz="2400" dirty="0">
              <a:latin typeface="Times New Roman" pitchFamily="18" charset="0"/>
              <a:cs typeface="Times New Roman" pitchFamily="18" charset="0"/>
            </a:endParaRPr>
          </a:p>
        </p:txBody>
      </p:sp>
      <p:sp>
        <p:nvSpPr>
          <p:cNvPr id="8" name="Rectangle 7"/>
          <p:cNvSpPr/>
          <p:nvPr/>
        </p:nvSpPr>
        <p:spPr>
          <a:xfrm>
            <a:off x="-59093" y="5263959"/>
            <a:ext cx="4497218" cy="830997"/>
          </a:xfrm>
          <a:prstGeom prst="rect">
            <a:avLst/>
          </a:prstGeom>
          <a:noFill/>
        </p:spPr>
        <p:txBody>
          <a:bodyPr wrap="square">
            <a:spAutoFit/>
          </a:bodyPr>
          <a:lstStyle/>
          <a:p>
            <a:pPr algn="just"/>
            <a:r>
              <a:rPr lang="vi-VN" sz="2400" dirty="0">
                <a:latin typeface="Times New Roman" pitchFamily="18" charset="0"/>
                <a:cs typeface="Times New Roman" pitchFamily="18" charset="0"/>
              </a:rPr>
              <a:t>Vua gặng hỏi mãi, bà lão đành nói thật là con gái bà têm.</a:t>
            </a:r>
            <a:endParaRPr lang="en-US" sz="2400" dirty="0">
              <a:latin typeface="Times New Roman" pitchFamily="18" charset="0"/>
              <a:cs typeface="Times New Roman" pitchFamily="18" charset="0"/>
            </a:endParaRPr>
          </a:p>
        </p:txBody>
      </p:sp>
      <p:sp>
        <p:nvSpPr>
          <p:cNvPr id="5" name="Rectangle 4"/>
          <p:cNvSpPr/>
          <p:nvPr/>
        </p:nvSpPr>
        <p:spPr>
          <a:xfrm>
            <a:off x="4485100" y="2842701"/>
            <a:ext cx="4669297" cy="1200329"/>
          </a:xfrm>
          <a:prstGeom prst="rect">
            <a:avLst/>
          </a:prstGeom>
        </p:spPr>
        <p:txBody>
          <a:bodyPr wrap="square">
            <a:spAutoFit/>
          </a:bodyPr>
          <a:lstStyle/>
          <a:p>
            <a:pPr algn="just"/>
            <a:r>
              <a:rPr lang="vi-VN" sz="2400" dirty="0">
                <a:solidFill>
                  <a:srgbClr val="FF0066"/>
                </a:solidFill>
                <a:latin typeface="Times New Roman" pitchFamily="18" charset="0"/>
                <a:cs typeface="Times New Roman" pitchFamily="18" charset="0"/>
              </a:rPr>
              <a:t>Vua nhìn thấy những miếng trầu têm rất khéo bèn hỏi bà hàng nước:</a:t>
            </a:r>
          </a:p>
          <a:p>
            <a:pPr algn="just"/>
            <a:r>
              <a:rPr lang="vi-VN" sz="2400" dirty="0">
                <a:solidFill>
                  <a:srgbClr val="FF0066"/>
                </a:solidFill>
                <a:latin typeface="Times New Roman" pitchFamily="18" charset="0"/>
                <a:cs typeface="Times New Roman" pitchFamily="18" charset="0"/>
              </a:rPr>
              <a:t>- Xin cụ cho biết ai đã têm trầu này?</a:t>
            </a:r>
          </a:p>
        </p:txBody>
      </p:sp>
      <p:sp>
        <p:nvSpPr>
          <p:cNvPr id="9" name="Rectangle 8"/>
          <p:cNvSpPr/>
          <p:nvPr/>
        </p:nvSpPr>
        <p:spPr>
          <a:xfrm>
            <a:off x="4485100" y="4063630"/>
            <a:ext cx="4658900" cy="1200329"/>
          </a:xfrm>
          <a:prstGeom prst="rect">
            <a:avLst/>
          </a:prstGeom>
        </p:spPr>
        <p:txBody>
          <a:bodyPr wrap="square">
            <a:spAutoFit/>
          </a:bodyPr>
          <a:lstStyle/>
          <a:p>
            <a:pPr algn="just"/>
            <a:r>
              <a:rPr lang="vi-VN" sz="2400" dirty="0">
                <a:solidFill>
                  <a:srgbClr val="FF0000"/>
                </a:solidFill>
                <a:latin typeface="Times New Roman" pitchFamily="18" charset="0"/>
                <a:cs typeface="Times New Roman" pitchFamily="18" charset="0"/>
              </a:rPr>
              <a:t>Bà lão thưa:</a:t>
            </a:r>
          </a:p>
          <a:p>
            <a:pPr algn="just"/>
            <a:r>
              <a:rPr lang="vi-VN" sz="2400" dirty="0">
                <a:solidFill>
                  <a:srgbClr val="FF0000"/>
                </a:solidFill>
                <a:latin typeface="Times New Roman" pitchFamily="18" charset="0"/>
                <a:cs typeface="Times New Roman" pitchFamily="18" charset="0"/>
              </a:rPr>
              <a:t>- Tâu bệ hạ, trầu do chính già têm đấy ạ!</a:t>
            </a:r>
          </a:p>
        </p:txBody>
      </p:sp>
      <p:sp>
        <p:nvSpPr>
          <p:cNvPr id="10" name="Rectangle 9"/>
          <p:cNvSpPr/>
          <p:nvPr/>
        </p:nvSpPr>
        <p:spPr>
          <a:xfrm>
            <a:off x="4485099" y="5263959"/>
            <a:ext cx="4658899" cy="1569660"/>
          </a:xfrm>
          <a:prstGeom prst="rect">
            <a:avLst/>
          </a:prstGeom>
        </p:spPr>
        <p:txBody>
          <a:bodyPr wrap="square">
            <a:spAutoFit/>
          </a:bodyPr>
          <a:lstStyle/>
          <a:p>
            <a:pPr algn="just"/>
            <a:r>
              <a:rPr lang="vi-VN" sz="2400" dirty="0">
                <a:solidFill>
                  <a:srgbClr val="FF0066"/>
                </a:solidFill>
                <a:latin typeface="Times New Roman" pitchFamily="18" charset="0"/>
                <a:cs typeface="Times New Roman" pitchFamily="18" charset="0"/>
              </a:rPr>
              <a:t>Nhà vua gặng hỏi mãi, bà lão đành nói thật:</a:t>
            </a:r>
          </a:p>
          <a:p>
            <a:pPr algn="just"/>
            <a:r>
              <a:rPr lang="vi-VN" sz="2400" dirty="0">
                <a:solidFill>
                  <a:srgbClr val="FF0066"/>
                </a:solidFill>
                <a:latin typeface="Times New Roman" pitchFamily="18" charset="0"/>
                <a:cs typeface="Times New Roman" pitchFamily="18" charset="0"/>
              </a:rPr>
              <a:t>- Thưa, đó là trầu do con gái già têm.</a:t>
            </a:r>
          </a:p>
        </p:txBody>
      </p:sp>
    </p:spTree>
    <p:extLst>
      <p:ext uri="{BB962C8B-B14F-4D97-AF65-F5344CB8AC3E}">
        <p14:creationId xmlns:p14="http://schemas.microsoft.com/office/powerpoint/2010/main" val="216132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arn(inVertical)">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barn(inVertical)">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7" grpId="0"/>
      <p:bldP spid="8" grpId="0"/>
      <p:bldP spid="5"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giáo dục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27450" y="2636912"/>
            <a:ext cx="6264696" cy="2308324"/>
          </a:xfrm>
          <a:prstGeom prst="rect">
            <a:avLst/>
          </a:prstGeom>
          <a:solidFill>
            <a:schemeClr val="bg1"/>
          </a:solidFill>
        </p:spPr>
        <p:txBody>
          <a:bodyPr wrap="square">
            <a:spAutoFit/>
          </a:bodyPr>
          <a:lstStyle/>
          <a:p>
            <a:pPr marL="342900" indent="-342900" algn="just">
              <a:buAutoNum type="arabicPeriod"/>
            </a:pPr>
            <a:r>
              <a:rPr lang="en-US" sz="3600" dirty="0">
                <a:solidFill>
                  <a:sysClr val="windowText" lastClr="000000"/>
                </a:solidFill>
                <a:latin typeface="Times New Roman" pitchFamily="18" charset="0"/>
                <a:cs typeface="Times New Roman" pitchFamily="18" charset="0"/>
              </a:rPr>
              <a:t>X</a:t>
            </a:r>
            <a:r>
              <a:rPr lang="vi-VN" sz="3600" dirty="0">
                <a:solidFill>
                  <a:sysClr val="windowText" lastClr="000000"/>
                </a:solidFill>
                <a:latin typeface="Times New Roman" pitchFamily="18" charset="0"/>
                <a:cs typeface="Times New Roman" pitchFamily="18" charset="0"/>
              </a:rPr>
              <a:t>ác định các từ xưng hô trong lời dẫn gián tiếp</a:t>
            </a:r>
            <a:r>
              <a:rPr lang="en-US" sz="3600" dirty="0">
                <a:solidFill>
                  <a:sysClr val="windowText" lastClr="000000"/>
                </a:solidFill>
                <a:latin typeface="Times New Roman" pitchFamily="18" charset="0"/>
                <a:cs typeface="Times New Roman" pitchFamily="18" charset="0"/>
              </a:rPr>
              <a:t>.</a:t>
            </a:r>
          </a:p>
          <a:p>
            <a:pPr marL="342900" indent="-342900" algn="just">
              <a:buAutoNum type="arabicPeriod"/>
            </a:pPr>
            <a:r>
              <a:rPr lang="en-US" sz="3600" dirty="0">
                <a:solidFill>
                  <a:sysClr val="windowText" lastClr="000000"/>
                </a:solidFill>
                <a:latin typeface="Times New Roman" pitchFamily="18" charset="0"/>
                <a:cs typeface="Times New Roman" pitchFamily="18" charset="0"/>
              </a:rPr>
              <a:t>C</a:t>
            </a:r>
            <a:r>
              <a:rPr lang="vi-VN" sz="3600" dirty="0">
                <a:solidFill>
                  <a:sysClr val="windowText" lastClr="000000"/>
                </a:solidFill>
                <a:latin typeface="Times New Roman" pitchFamily="18" charset="0"/>
                <a:cs typeface="Times New Roman" pitchFamily="18" charset="0"/>
              </a:rPr>
              <a:t>huyển các từ xưng hô cho phù hợp với lời dẫn trực tiếp.</a:t>
            </a:r>
            <a:endParaRPr lang="en-US" sz="3600" dirty="0">
              <a:solidFill>
                <a:sysClr val="windowText" lastClr="000000"/>
              </a:solidFill>
              <a:latin typeface="Times New Roman" pitchFamily="18" charset="0"/>
              <a:cs typeface="Times New Roman" pitchFamily="18" charset="0"/>
            </a:endParaRPr>
          </a:p>
        </p:txBody>
      </p:sp>
      <p:sp>
        <p:nvSpPr>
          <p:cNvPr id="5" name="Rectangle 4"/>
          <p:cNvSpPr/>
          <p:nvPr/>
        </p:nvSpPr>
        <p:spPr>
          <a:xfrm>
            <a:off x="1403648" y="1124744"/>
            <a:ext cx="7112300" cy="954107"/>
          </a:xfrm>
          <a:prstGeom prst="rect">
            <a:avLst/>
          </a:prstGeom>
          <a:solidFill>
            <a:schemeClr val="bg1"/>
          </a:solidFill>
        </p:spPr>
        <p:txBody>
          <a:bodyPr wrap="square">
            <a:spAutoFit/>
          </a:bodyPr>
          <a:lstStyle/>
          <a:p>
            <a:pPr algn="just"/>
            <a:r>
              <a:rPr lang="en-US" sz="2800" b="1" dirty="0" err="1">
                <a:solidFill>
                  <a:sysClr val="windowText" lastClr="000000"/>
                </a:solidFill>
                <a:latin typeface="Times New Roman" pitchFamily="18" charset="0"/>
                <a:cs typeface="Times New Roman" pitchFamily="18" charset="0"/>
              </a:rPr>
              <a:t>Cách</a:t>
            </a:r>
            <a:r>
              <a:rPr lang="en-US" sz="2800" b="1" dirty="0">
                <a:solidFill>
                  <a:sysClr val="windowText" lastClr="000000"/>
                </a:solidFill>
                <a:latin typeface="Times New Roman" pitchFamily="18" charset="0"/>
                <a:cs typeface="Times New Roman" pitchFamily="18" charset="0"/>
              </a:rPr>
              <a:t> </a:t>
            </a:r>
            <a:r>
              <a:rPr lang="en-US" sz="2800" b="1" dirty="0" err="1">
                <a:solidFill>
                  <a:sysClr val="windowText" lastClr="000000"/>
                </a:solidFill>
                <a:latin typeface="Times New Roman" pitchFamily="18" charset="0"/>
                <a:cs typeface="Times New Roman" pitchFamily="18" charset="0"/>
              </a:rPr>
              <a:t>chuyển</a:t>
            </a:r>
            <a:r>
              <a:rPr lang="en-US" sz="2800" b="1" dirty="0">
                <a:solidFill>
                  <a:sysClr val="windowText" lastClr="000000"/>
                </a:solidFill>
                <a:latin typeface="Times New Roman" pitchFamily="18" charset="0"/>
                <a:cs typeface="Times New Roman" pitchFamily="18" charset="0"/>
              </a:rPr>
              <a:t> </a:t>
            </a:r>
            <a:r>
              <a:rPr lang="en-US" sz="2800" b="1" dirty="0" err="1">
                <a:solidFill>
                  <a:sysClr val="windowText" lastClr="000000"/>
                </a:solidFill>
                <a:latin typeface="Times New Roman" pitchFamily="18" charset="0"/>
                <a:cs typeface="Times New Roman" pitchFamily="18" charset="0"/>
              </a:rPr>
              <a:t>từ</a:t>
            </a:r>
            <a:r>
              <a:rPr lang="en-US" sz="2800" b="1" dirty="0">
                <a:solidFill>
                  <a:sysClr val="windowText" lastClr="000000"/>
                </a:solidFill>
                <a:latin typeface="Times New Roman" pitchFamily="18" charset="0"/>
                <a:cs typeface="Times New Roman" pitchFamily="18" charset="0"/>
              </a:rPr>
              <a:t> </a:t>
            </a:r>
            <a:r>
              <a:rPr lang="vi-VN" sz="2800" b="1" dirty="0">
                <a:solidFill>
                  <a:sysClr val="windowText" lastClr="000000"/>
                </a:solidFill>
                <a:latin typeface="Times New Roman" pitchFamily="18" charset="0"/>
                <a:cs typeface="Times New Roman" pitchFamily="18" charset="0"/>
              </a:rPr>
              <a:t>lời dẫn </a:t>
            </a:r>
            <a:r>
              <a:rPr lang="en-US" sz="2800" b="1" u="sng" dirty="0" err="1" smtClean="0">
                <a:solidFill>
                  <a:srgbClr val="FF0000"/>
                </a:solidFill>
                <a:latin typeface="Times New Roman" pitchFamily="18" charset="0"/>
                <a:cs typeface="Times New Roman" pitchFamily="18" charset="0"/>
              </a:rPr>
              <a:t>gián</a:t>
            </a:r>
            <a:r>
              <a:rPr lang="vi-VN" sz="2800" b="1" u="sng" dirty="0" smtClean="0">
                <a:solidFill>
                  <a:srgbClr val="FF0000"/>
                </a:solidFill>
                <a:latin typeface="Times New Roman" pitchFamily="18" charset="0"/>
                <a:cs typeface="Times New Roman" pitchFamily="18" charset="0"/>
              </a:rPr>
              <a:t> </a:t>
            </a:r>
            <a:r>
              <a:rPr lang="vi-VN" sz="2800" b="1" u="sng" dirty="0">
                <a:solidFill>
                  <a:srgbClr val="FF0000"/>
                </a:solidFill>
                <a:latin typeface="Times New Roman" pitchFamily="18" charset="0"/>
                <a:cs typeface="Times New Roman" pitchFamily="18" charset="0"/>
              </a:rPr>
              <a:t>tiếp</a:t>
            </a:r>
            <a:r>
              <a:rPr lang="en-US" sz="2800" b="1" u="sng" dirty="0">
                <a:solidFill>
                  <a:srgbClr val="FF0000"/>
                </a:solidFill>
                <a:latin typeface="Times New Roman" pitchFamily="18" charset="0"/>
                <a:cs typeface="Times New Roman" pitchFamily="18" charset="0"/>
              </a:rPr>
              <a:t> </a:t>
            </a:r>
            <a:r>
              <a:rPr lang="en-US" sz="2800" b="1" dirty="0">
                <a:solidFill>
                  <a:sysClr val="windowText" lastClr="000000"/>
                </a:solidFill>
                <a:latin typeface="Times New Roman" pitchFamily="18" charset="0"/>
                <a:cs typeface="Times New Roman" pitchFamily="18" charset="0"/>
              </a:rPr>
              <a:t>sang </a:t>
            </a:r>
            <a:r>
              <a:rPr lang="en-US" sz="2800" b="1" u="sng" dirty="0" err="1" smtClean="0">
                <a:solidFill>
                  <a:srgbClr val="FF0000"/>
                </a:solidFill>
                <a:latin typeface="Times New Roman" pitchFamily="18" charset="0"/>
                <a:cs typeface="Times New Roman" pitchFamily="18" charset="0"/>
              </a:rPr>
              <a:t>trực</a:t>
            </a:r>
            <a:r>
              <a:rPr lang="en-US" sz="2800" b="1" u="sng" dirty="0" smtClean="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tiếp</a:t>
            </a:r>
            <a:endParaRPr lang="en-US" sz="2800" b="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7801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00 Hình Nền PowerPoint Thuyết Trình Đẹp - Đề án 2020 - Tổng Hợp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5611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7448" y="140926"/>
            <a:ext cx="9006551" cy="954107"/>
          </a:xfrm>
          <a:prstGeom prst="rect">
            <a:avLst/>
          </a:prstGeom>
          <a:solidFill>
            <a:schemeClr val="bg1"/>
          </a:solidFill>
        </p:spPr>
        <p:txBody>
          <a:bodyPr wrap="square" rtlCol="0">
            <a:spAutoFit/>
          </a:bodyPr>
          <a:lstStyle/>
          <a:p>
            <a:pPr algn="just"/>
            <a:r>
              <a:rPr lang="en-US" sz="2400" b="1" dirty="0">
                <a:latin typeface="Times New Roman" pitchFamily="18" charset="0"/>
                <a:cs typeface="Times New Roman" pitchFamily="18" charset="0"/>
              </a:rPr>
              <a:t>3. </a:t>
            </a:r>
            <a:r>
              <a:rPr lang="vi-VN" sz="2800" i="1" dirty="0">
                <a:solidFill>
                  <a:srgbClr val="FF0066"/>
                </a:solidFill>
                <a:latin typeface="Times New Roman" pitchFamily="18" charset="0"/>
                <a:cs typeface="Times New Roman" pitchFamily="18" charset="0"/>
              </a:rPr>
              <a:t>Chuyển lời dẫn </a:t>
            </a:r>
            <a:r>
              <a:rPr lang="en-US" sz="2800" b="1" i="1" dirty="0" err="1">
                <a:solidFill>
                  <a:srgbClr val="000099"/>
                </a:solidFill>
                <a:latin typeface="Times New Roman" pitchFamily="18" charset="0"/>
                <a:cs typeface="Times New Roman" pitchFamily="18" charset="0"/>
              </a:rPr>
              <a:t>trực</a:t>
            </a:r>
            <a:r>
              <a:rPr lang="vi-VN" sz="2800" b="1" i="1" dirty="0">
                <a:solidFill>
                  <a:srgbClr val="000099"/>
                </a:solidFill>
                <a:latin typeface="Times New Roman" pitchFamily="18" charset="0"/>
                <a:cs typeface="Times New Roman" pitchFamily="18" charset="0"/>
              </a:rPr>
              <a:t> tiếp </a:t>
            </a:r>
            <a:r>
              <a:rPr lang="vi-VN" sz="2800" i="1" dirty="0">
                <a:solidFill>
                  <a:srgbClr val="FF0066"/>
                </a:solidFill>
                <a:latin typeface="Times New Roman" pitchFamily="18" charset="0"/>
                <a:cs typeface="Times New Roman" pitchFamily="18" charset="0"/>
              </a:rPr>
              <a:t>trong đoạn văn sau thành lời dẫn </a:t>
            </a:r>
            <a:r>
              <a:rPr lang="en-US" sz="2800" b="1" i="1" dirty="0" err="1">
                <a:solidFill>
                  <a:srgbClr val="000099"/>
                </a:solidFill>
                <a:latin typeface="Times New Roman" pitchFamily="18" charset="0"/>
                <a:cs typeface="Times New Roman" pitchFamily="18" charset="0"/>
              </a:rPr>
              <a:t>gián</a:t>
            </a:r>
            <a:r>
              <a:rPr lang="vi-VN" sz="2800" b="1" i="1" dirty="0">
                <a:solidFill>
                  <a:srgbClr val="000099"/>
                </a:solidFill>
                <a:latin typeface="Times New Roman" pitchFamily="18" charset="0"/>
                <a:cs typeface="Times New Roman" pitchFamily="18" charset="0"/>
              </a:rPr>
              <a:t> tiếp</a:t>
            </a:r>
            <a:r>
              <a:rPr lang="en-US" sz="2800" b="1" i="1" dirty="0">
                <a:solidFill>
                  <a:srgbClr val="000099"/>
                </a:solidFill>
                <a:latin typeface="Times New Roman" pitchFamily="18" charset="0"/>
                <a:cs typeface="Times New Roman" pitchFamily="18" charset="0"/>
              </a:rPr>
              <a:t>:</a:t>
            </a:r>
          </a:p>
        </p:txBody>
      </p:sp>
      <p:sp>
        <p:nvSpPr>
          <p:cNvPr id="3" name="Rectangle 2"/>
          <p:cNvSpPr/>
          <p:nvPr/>
        </p:nvSpPr>
        <p:spPr>
          <a:xfrm>
            <a:off x="1691680" y="941234"/>
            <a:ext cx="6696744" cy="1815882"/>
          </a:xfrm>
          <a:prstGeom prst="rect">
            <a:avLst/>
          </a:prstGeom>
          <a:solidFill>
            <a:schemeClr val="bg1"/>
          </a:solidFill>
        </p:spPr>
        <p:txBody>
          <a:bodyPr wrap="square">
            <a:spAutoFit/>
          </a:bodyPr>
          <a:lstStyle/>
          <a:p>
            <a:pPr algn="just"/>
            <a:r>
              <a:rPr lang="en-US" sz="2800" dirty="0" err="1">
                <a:latin typeface="Times New Roman" pitchFamily="18" charset="0"/>
                <a:cs typeface="Times New Roman" pitchFamily="18" charset="0"/>
              </a:rPr>
              <a:t>Bác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Hòe</a:t>
            </a:r>
            <a:r>
              <a:rPr lang="en-US" sz="2800" dirty="0">
                <a:latin typeface="Times New Roman" pitchFamily="18" charset="0"/>
                <a:cs typeface="Times New Roman" pitchFamily="18" charset="0"/>
              </a:rPr>
              <a:t>:</a:t>
            </a:r>
          </a:p>
          <a:p>
            <a:pPr algn="just"/>
            <a:r>
              <a:rPr lang="vi-VN" sz="2800" dirty="0">
                <a:latin typeface="Times New Roman" pitchFamily="18" charset="0"/>
                <a:cs typeface="Times New Roman" pitchFamily="18" charset="0"/>
              </a:rPr>
              <a:t>- Cháu có thích làm thợ xây không?</a:t>
            </a:r>
          </a:p>
          <a:p>
            <a:pPr algn="just"/>
            <a:r>
              <a:rPr lang="vi-VN" sz="2800" dirty="0">
                <a:latin typeface="Times New Roman" pitchFamily="18" charset="0"/>
                <a:cs typeface="Times New Roman" pitchFamily="18" charset="0"/>
              </a:rPr>
              <a:t>Hòe đáp:</a:t>
            </a:r>
          </a:p>
          <a:p>
            <a:pPr algn="just"/>
            <a:r>
              <a:rPr lang="vi-VN" sz="2800" dirty="0">
                <a:latin typeface="Times New Roman" pitchFamily="18" charset="0"/>
                <a:cs typeface="Times New Roman" pitchFamily="18" charset="0"/>
              </a:rPr>
              <a:t>- Cháu thích lắm! </a:t>
            </a:r>
          </a:p>
        </p:txBody>
      </p:sp>
      <p:graphicFrame>
        <p:nvGraphicFramePr>
          <p:cNvPr id="4" name="Table 3"/>
          <p:cNvGraphicFramePr>
            <a:graphicFrameLocks noGrp="1"/>
          </p:cNvGraphicFramePr>
          <p:nvPr>
            <p:extLst>
              <p:ext uri="{D42A27DB-BD31-4B8C-83A1-F6EECF244321}">
                <p14:modId xmlns:p14="http://schemas.microsoft.com/office/powerpoint/2010/main" val="3653053940"/>
              </p:ext>
            </p:extLst>
          </p:nvPr>
        </p:nvGraphicFramePr>
        <p:xfrm>
          <a:off x="46669" y="2757116"/>
          <a:ext cx="9097330" cy="3096344"/>
        </p:xfrm>
        <a:graphic>
          <a:graphicData uri="http://schemas.openxmlformats.org/drawingml/2006/table">
            <a:tbl>
              <a:tblPr firstRow="1" bandRow="1">
                <a:tableStyleId>{5C22544A-7EE6-4342-B048-85BDC9FD1C3A}</a:tableStyleId>
              </a:tblPr>
              <a:tblGrid>
                <a:gridCol w="4411596">
                  <a:extLst>
                    <a:ext uri="{9D8B030D-6E8A-4147-A177-3AD203B41FA5}">
                      <a16:colId xmlns:a16="http://schemas.microsoft.com/office/drawing/2014/main" xmlns="" val="20000"/>
                    </a:ext>
                  </a:extLst>
                </a:gridCol>
                <a:gridCol w="4685734">
                  <a:extLst>
                    <a:ext uri="{9D8B030D-6E8A-4147-A177-3AD203B41FA5}">
                      <a16:colId xmlns:a16="http://schemas.microsoft.com/office/drawing/2014/main" xmlns="" val="20001"/>
                    </a:ext>
                  </a:extLst>
                </a:gridCol>
              </a:tblGrid>
              <a:tr h="546576">
                <a:tc>
                  <a:txBody>
                    <a:bodyPr/>
                    <a:lstStyle/>
                    <a:p>
                      <a:pPr algn="ctr"/>
                      <a:r>
                        <a:rPr lang="en-US" sz="2400" dirty="0" err="1">
                          <a:solidFill>
                            <a:schemeClr val="tx1"/>
                          </a:solidFill>
                          <a:latin typeface="Times New Roman" pitchFamily="18" charset="0"/>
                          <a:cs typeface="Times New Roman" pitchFamily="18" charset="0"/>
                        </a:rPr>
                        <a:t>Lời</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dẫn</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trực</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tiếp</a:t>
                      </a:r>
                      <a:endParaRPr lang="en-US" sz="2400" dirty="0">
                        <a:solidFill>
                          <a:schemeClr val="tx1"/>
                        </a:solidFill>
                        <a:latin typeface="Times New Roman" pitchFamily="18" charset="0"/>
                        <a:cs typeface="Times New Roman" pitchFamily="18" charset="0"/>
                      </a:endParaRPr>
                    </a:p>
                  </a:txBody>
                  <a:tcPr>
                    <a:solidFill>
                      <a:schemeClr val="accent4">
                        <a:lumMod val="60000"/>
                        <a:lumOff val="40000"/>
                      </a:schemeClr>
                    </a:solidFill>
                  </a:tcPr>
                </a:tc>
                <a:tc>
                  <a:txBody>
                    <a:bodyPr/>
                    <a:lstStyle/>
                    <a:p>
                      <a:pPr algn="ctr"/>
                      <a:r>
                        <a:rPr lang="en-US" sz="2400" dirty="0" err="1">
                          <a:solidFill>
                            <a:schemeClr val="tx1"/>
                          </a:solidFill>
                          <a:latin typeface="Times New Roman" pitchFamily="18" charset="0"/>
                          <a:cs typeface="Times New Roman" pitchFamily="18" charset="0"/>
                        </a:rPr>
                        <a:t>Lời</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dẫn</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gián</a:t>
                      </a:r>
                      <a:r>
                        <a:rPr lang="en-US" sz="2400" baseline="0" dirty="0">
                          <a:solidFill>
                            <a:schemeClr val="tx1"/>
                          </a:solidFill>
                          <a:latin typeface="Times New Roman" pitchFamily="18" charset="0"/>
                          <a:cs typeface="Times New Roman" pitchFamily="18" charset="0"/>
                        </a:rPr>
                        <a:t> </a:t>
                      </a:r>
                      <a:r>
                        <a:rPr lang="en-US" sz="2400" baseline="0" dirty="0" err="1">
                          <a:solidFill>
                            <a:schemeClr val="tx1"/>
                          </a:solidFill>
                          <a:latin typeface="Times New Roman" pitchFamily="18" charset="0"/>
                          <a:cs typeface="Times New Roman" pitchFamily="18" charset="0"/>
                        </a:rPr>
                        <a:t>tiếp</a:t>
                      </a:r>
                      <a:endParaRPr lang="en-US" sz="2400" dirty="0">
                        <a:solidFill>
                          <a:schemeClr val="tx1"/>
                        </a:solidFill>
                        <a:latin typeface="Times New Roman" pitchFamily="18" charset="0"/>
                        <a:cs typeface="Times New Roman" pitchFamily="18" charset="0"/>
                      </a:endParaRPr>
                    </a:p>
                  </a:txBody>
                  <a:tcPr>
                    <a:solidFill>
                      <a:schemeClr val="accent4">
                        <a:lumMod val="60000"/>
                        <a:lumOff val="40000"/>
                      </a:schemeClr>
                    </a:solidFill>
                  </a:tcPr>
                </a:tc>
                <a:extLst>
                  <a:ext uri="{0D108BD9-81ED-4DB2-BD59-A6C34878D82A}">
                    <a16:rowId xmlns:a16="http://schemas.microsoft.com/office/drawing/2014/main" xmlns="" val="10000"/>
                  </a:ext>
                </a:extLst>
              </a:tr>
              <a:tr h="1327397">
                <a:tc>
                  <a:txBody>
                    <a:bodyPr/>
                    <a:lstStyle/>
                    <a:p>
                      <a:endParaRPr lang="en-US" dirty="0">
                        <a:solidFill>
                          <a:schemeClr val="tx1"/>
                        </a:solidFill>
                      </a:endParaRPr>
                    </a:p>
                  </a:txBody>
                  <a:tcPr/>
                </a:tc>
                <a:tc>
                  <a:txBody>
                    <a:bodyPr/>
                    <a:lstStyle/>
                    <a:p>
                      <a:endParaRPr lang="en-US">
                        <a:solidFill>
                          <a:schemeClr val="tx1"/>
                        </a:solidFill>
                      </a:endParaRPr>
                    </a:p>
                  </a:txBody>
                  <a:tcPr/>
                </a:tc>
                <a:extLst>
                  <a:ext uri="{0D108BD9-81ED-4DB2-BD59-A6C34878D82A}">
                    <a16:rowId xmlns:a16="http://schemas.microsoft.com/office/drawing/2014/main" xmlns="" val="10001"/>
                  </a:ext>
                </a:extLst>
              </a:tr>
              <a:tr h="1222371">
                <a:tc>
                  <a:txBody>
                    <a:bodyPr/>
                    <a:lstStyle/>
                    <a:p>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xmlns="" val="10002"/>
                  </a:ext>
                </a:extLst>
              </a:tr>
            </a:tbl>
          </a:graphicData>
        </a:graphic>
      </p:graphicFrame>
      <p:sp>
        <p:nvSpPr>
          <p:cNvPr id="6" name="Rectangle 5"/>
          <p:cNvSpPr/>
          <p:nvPr/>
        </p:nvSpPr>
        <p:spPr>
          <a:xfrm>
            <a:off x="46669" y="3327531"/>
            <a:ext cx="4366484" cy="1384995"/>
          </a:xfrm>
          <a:prstGeom prst="rect">
            <a:avLst/>
          </a:prstGeom>
          <a:noFill/>
        </p:spPr>
        <p:txBody>
          <a:bodyPr wrap="square">
            <a:spAutoFit/>
          </a:bodyPr>
          <a:lstStyle/>
          <a:p>
            <a:pPr algn="just"/>
            <a:r>
              <a:rPr lang="en-US" sz="2800" dirty="0" err="1">
                <a:latin typeface="Times New Roman" pitchFamily="18" charset="0"/>
                <a:cs typeface="Times New Roman" pitchFamily="18" charset="0"/>
              </a:rPr>
              <a:t>Bác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Hòe</a:t>
            </a:r>
            <a:r>
              <a:rPr lang="en-US" sz="2800" dirty="0">
                <a:latin typeface="Times New Roman" pitchFamily="18" charset="0"/>
                <a:cs typeface="Times New Roman" pitchFamily="18" charset="0"/>
              </a:rPr>
              <a:t>:</a:t>
            </a:r>
          </a:p>
          <a:p>
            <a:pPr algn="just"/>
            <a:r>
              <a:rPr lang="vi-VN" sz="2800" dirty="0">
                <a:latin typeface="Times New Roman" pitchFamily="18" charset="0"/>
                <a:cs typeface="Times New Roman" pitchFamily="18" charset="0"/>
              </a:rPr>
              <a:t>- Cháu có thích làm thợ xây không?</a:t>
            </a:r>
          </a:p>
        </p:txBody>
      </p:sp>
      <p:sp>
        <p:nvSpPr>
          <p:cNvPr id="7" name="Rectangle 6"/>
          <p:cNvSpPr/>
          <p:nvPr/>
        </p:nvSpPr>
        <p:spPr>
          <a:xfrm>
            <a:off x="-56450" y="4899353"/>
            <a:ext cx="4407218" cy="954107"/>
          </a:xfrm>
          <a:prstGeom prst="rect">
            <a:avLst/>
          </a:prstGeom>
          <a:noFill/>
        </p:spPr>
        <p:txBody>
          <a:bodyPr wrap="square">
            <a:spAutoFit/>
          </a:bodyPr>
          <a:lstStyle/>
          <a:p>
            <a:pPr algn="just"/>
            <a:r>
              <a:rPr lang="vi-VN" sz="2800" dirty="0">
                <a:latin typeface="Times New Roman" pitchFamily="18" charset="0"/>
                <a:cs typeface="Times New Roman" pitchFamily="18" charset="0"/>
              </a:rPr>
              <a:t>Hòe đáp:</a:t>
            </a:r>
          </a:p>
          <a:p>
            <a:pPr algn="just"/>
            <a:r>
              <a:rPr lang="vi-VN" sz="2800" dirty="0">
                <a:latin typeface="Times New Roman" pitchFamily="18" charset="0"/>
                <a:cs typeface="Times New Roman" pitchFamily="18" charset="0"/>
              </a:rPr>
              <a:t>- Cháu thích lắm! </a:t>
            </a:r>
          </a:p>
        </p:txBody>
      </p:sp>
      <p:sp>
        <p:nvSpPr>
          <p:cNvPr id="5" name="Rectangle 4"/>
          <p:cNvSpPr/>
          <p:nvPr/>
        </p:nvSpPr>
        <p:spPr>
          <a:xfrm>
            <a:off x="4578059" y="3492270"/>
            <a:ext cx="4212468" cy="954107"/>
          </a:xfrm>
          <a:prstGeom prst="rect">
            <a:avLst/>
          </a:prstGeom>
        </p:spPr>
        <p:txBody>
          <a:bodyPr wrap="square">
            <a:spAutoFit/>
          </a:bodyPr>
          <a:lstStyle/>
          <a:p>
            <a:pPr algn="just"/>
            <a:r>
              <a:rPr lang="en-US" sz="2800" dirty="0" err="1">
                <a:latin typeface="Times New Roman" pitchFamily="18" charset="0"/>
                <a:cs typeface="Times New Roman" pitchFamily="18" charset="0"/>
              </a:rPr>
              <a:t>Bác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hỏi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Hòe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
        <p:nvSpPr>
          <p:cNvPr id="9" name="Rectangle 8"/>
          <p:cNvSpPr/>
          <p:nvPr/>
        </p:nvSpPr>
        <p:spPr>
          <a:xfrm>
            <a:off x="4600337" y="4795724"/>
            <a:ext cx="4658900" cy="523220"/>
          </a:xfrm>
          <a:prstGeom prst="rect">
            <a:avLst/>
          </a:prstGeom>
        </p:spPr>
        <p:txBody>
          <a:bodyPr wrap="square">
            <a:spAutoFit/>
          </a:bodyPr>
          <a:lstStyle/>
          <a:p>
            <a:pPr algn="just"/>
            <a:r>
              <a:rPr lang="en-US" sz="2800" dirty="0" err="1">
                <a:latin typeface="Times New Roman" pitchFamily="18" charset="0"/>
                <a:cs typeface="Times New Roman" pitchFamily="18" charset="0"/>
              </a:rPr>
              <a:t>Hòe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Hòe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lắm</a:t>
            </a:r>
            <a:r>
              <a:rPr lang="en-US" sz="2800" dirty="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226779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7" grpId="0"/>
      <p:bldP spid="5"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00+ hình nền powerpoint giáo dục - hinhanhsieudep.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27450" y="2276872"/>
            <a:ext cx="6688498" cy="3539430"/>
          </a:xfrm>
          <a:prstGeom prst="rect">
            <a:avLst/>
          </a:prstGeom>
          <a:solidFill>
            <a:schemeClr val="bg1"/>
          </a:solidFill>
        </p:spPr>
        <p:txBody>
          <a:bodyPr wrap="square">
            <a:spAutoFit/>
          </a:bodyPr>
          <a:lstStyle/>
          <a:p>
            <a:pPr algn="just"/>
            <a:r>
              <a:rPr lang="en-US" sz="3200" dirty="0">
                <a:latin typeface="Times New Roman" pitchFamily="18" charset="0"/>
                <a:cs typeface="Times New Roman" pitchFamily="18" charset="0"/>
              </a:rPr>
              <a:t>1. </a:t>
            </a:r>
            <a:r>
              <a:rPr lang="vi-VN" sz="3200" dirty="0">
                <a:latin typeface="Times New Roman" pitchFamily="18" charset="0"/>
                <a:cs typeface="Times New Roman" pitchFamily="18" charset="0"/>
              </a:rPr>
              <a:t>Xác định từ xưng hô.</a:t>
            </a:r>
          </a:p>
          <a:p>
            <a:pPr algn="just"/>
            <a:r>
              <a:rPr lang="en-US" sz="3200" dirty="0">
                <a:latin typeface="Times New Roman" pitchFamily="18" charset="0"/>
                <a:cs typeface="Times New Roman" pitchFamily="18" charset="0"/>
              </a:rPr>
              <a:t>2. </a:t>
            </a:r>
            <a:r>
              <a:rPr lang="vi-VN" sz="3200" dirty="0">
                <a:latin typeface="Times New Roman" pitchFamily="18" charset="0"/>
                <a:cs typeface="Times New Roman" pitchFamily="18" charset="0"/>
              </a:rPr>
              <a:t>Chuyển đổi các từ xưng hô cho phù hợp.</a:t>
            </a:r>
          </a:p>
          <a:p>
            <a:pPr algn="just"/>
            <a:r>
              <a:rPr lang="en-US" sz="3200" dirty="0">
                <a:latin typeface="Times New Roman" pitchFamily="18" charset="0"/>
                <a:cs typeface="Times New Roman" pitchFamily="18" charset="0"/>
              </a:rPr>
              <a:t>3. </a:t>
            </a:r>
            <a:r>
              <a:rPr lang="vi-VN" sz="3200" dirty="0">
                <a:latin typeface="Times New Roman" pitchFamily="18" charset="0"/>
                <a:cs typeface="Times New Roman" pitchFamily="18" charset="0"/>
              </a:rPr>
              <a:t>Bỏ đi các dấu hai chấm, gạch ngang trong lời dẫn trực tiếp rồi chuyển thành các từ dẫn như: </a:t>
            </a:r>
            <a:r>
              <a:rPr lang="vi-VN" sz="3200" i="1" dirty="0">
                <a:latin typeface="Times New Roman" pitchFamily="18" charset="0"/>
                <a:cs typeface="Times New Roman" pitchFamily="18" charset="0"/>
              </a:rPr>
              <a:t>rằng,</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là</a:t>
            </a:r>
            <a:r>
              <a:rPr lang="vi-VN" sz="3200" i="1" dirty="0">
                <a:latin typeface="Times New Roman" pitchFamily="18" charset="0"/>
                <a:cs typeface="Times New Roman" pitchFamily="18" charset="0"/>
              </a:rPr>
              <a:t>… </a:t>
            </a:r>
            <a:r>
              <a:rPr lang="vi-VN" sz="3200" dirty="0">
                <a:latin typeface="Times New Roman" pitchFamily="18" charset="0"/>
                <a:cs typeface="Times New Roman" pitchFamily="18" charset="0"/>
              </a:rPr>
              <a:t>sao cho phù hợp.</a:t>
            </a:r>
          </a:p>
        </p:txBody>
      </p:sp>
      <p:sp>
        <p:nvSpPr>
          <p:cNvPr id="5" name="Rectangle 4"/>
          <p:cNvSpPr/>
          <p:nvPr/>
        </p:nvSpPr>
        <p:spPr>
          <a:xfrm>
            <a:off x="1403648" y="1124744"/>
            <a:ext cx="7112300" cy="954107"/>
          </a:xfrm>
          <a:prstGeom prst="rect">
            <a:avLst/>
          </a:prstGeom>
          <a:solidFill>
            <a:schemeClr val="bg1"/>
          </a:solidFill>
        </p:spPr>
        <p:txBody>
          <a:bodyPr wrap="square">
            <a:spAutoFit/>
          </a:bodyPr>
          <a:lstStyle/>
          <a:p>
            <a:pPr algn="just"/>
            <a:r>
              <a:rPr lang="en-US" sz="2800" b="1" dirty="0" err="1">
                <a:solidFill>
                  <a:sysClr val="windowText" lastClr="000000"/>
                </a:solidFill>
                <a:latin typeface="Times New Roman" pitchFamily="18" charset="0"/>
                <a:cs typeface="Times New Roman" pitchFamily="18" charset="0"/>
              </a:rPr>
              <a:t>Cách</a:t>
            </a:r>
            <a:r>
              <a:rPr lang="en-US" sz="2800" b="1" dirty="0">
                <a:solidFill>
                  <a:sysClr val="windowText" lastClr="000000"/>
                </a:solidFill>
                <a:latin typeface="Times New Roman" pitchFamily="18" charset="0"/>
                <a:cs typeface="Times New Roman" pitchFamily="18" charset="0"/>
              </a:rPr>
              <a:t> </a:t>
            </a:r>
            <a:r>
              <a:rPr lang="en-US" sz="2800" b="1" dirty="0" err="1">
                <a:solidFill>
                  <a:sysClr val="windowText" lastClr="000000"/>
                </a:solidFill>
                <a:latin typeface="Times New Roman" pitchFamily="18" charset="0"/>
                <a:cs typeface="Times New Roman" pitchFamily="18" charset="0"/>
              </a:rPr>
              <a:t>chuyển</a:t>
            </a:r>
            <a:r>
              <a:rPr lang="en-US" sz="2800" b="1" dirty="0">
                <a:solidFill>
                  <a:sysClr val="windowText" lastClr="000000"/>
                </a:solidFill>
                <a:latin typeface="Times New Roman" pitchFamily="18" charset="0"/>
                <a:cs typeface="Times New Roman" pitchFamily="18" charset="0"/>
              </a:rPr>
              <a:t> </a:t>
            </a:r>
            <a:r>
              <a:rPr lang="en-US" sz="2800" b="1" dirty="0" err="1">
                <a:solidFill>
                  <a:sysClr val="windowText" lastClr="000000"/>
                </a:solidFill>
                <a:latin typeface="Times New Roman" pitchFamily="18" charset="0"/>
                <a:cs typeface="Times New Roman" pitchFamily="18" charset="0"/>
              </a:rPr>
              <a:t>từ</a:t>
            </a:r>
            <a:r>
              <a:rPr lang="en-US" sz="2800" b="1" dirty="0">
                <a:solidFill>
                  <a:sysClr val="windowText" lastClr="000000"/>
                </a:solidFill>
                <a:latin typeface="Times New Roman" pitchFamily="18" charset="0"/>
                <a:cs typeface="Times New Roman" pitchFamily="18" charset="0"/>
              </a:rPr>
              <a:t> </a:t>
            </a:r>
            <a:r>
              <a:rPr lang="vi-VN" sz="2800" b="1" dirty="0">
                <a:solidFill>
                  <a:sysClr val="windowText" lastClr="000000"/>
                </a:solidFill>
                <a:latin typeface="Times New Roman" pitchFamily="18" charset="0"/>
                <a:cs typeface="Times New Roman" pitchFamily="18" charset="0"/>
              </a:rPr>
              <a:t>lời dẫn </a:t>
            </a:r>
            <a:r>
              <a:rPr lang="en-US" sz="2800" b="1" u="sng" dirty="0" err="1" smtClean="0">
                <a:solidFill>
                  <a:srgbClr val="FF0000"/>
                </a:solidFill>
                <a:latin typeface="Times New Roman" pitchFamily="18" charset="0"/>
                <a:cs typeface="Times New Roman" pitchFamily="18" charset="0"/>
              </a:rPr>
              <a:t>trực</a:t>
            </a:r>
            <a:r>
              <a:rPr lang="vi-VN" sz="2800" b="1" u="sng" dirty="0" smtClean="0">
                <a:solidFill>
                  <a:srgbClr val="FF0000"/>
                </a:solidFill>
                <a:latin typeface="Times New Roman" pitchFamily="18" charset="0"/>
                <a:cs typeface="Times New Roman" pitchFamily="18" charset="0"/>
              </a:rPr>
              <a:t> </a:t>
            </a:r>
            <a:r>
              <a:rPr lang="vi-VN" sz="2800" b="1" u="sng" dirty="0">
                <a:solidFill>
                  <a:srgbClr val="FF0000"/>
                </a:solidFill>
                <a:latin typeface="Times New Roman" pitchFamily="18" charset="0"/>
                <a:cs typeface="Times New Roman" pitchFamily="18" charset="0"/>
              </a:rPr>
              <a:t>tiếp</a:t>
            </a:r>
            <a:r>
              <a:rPr lang="en-US" sz="2800" b="1" u="sng" dirty="0">
                <a:solidFill>
                  <a:srgbClr val="FF0000"/>
                </a:solidFill>
                <a:latin typeface="Times New Roman" pitchFamily="18" charset="0"/>
                <a:cs typeface="Times New Roman" pitchFamily="18" charset="0"/>
              </a:rPr>
              <a:t> </a:t>
            </a:r>
            <a:r>
              <a:rPr lang="en-US" sz="2800" b="1" dirty="0">
                <a:solidFill>
                  <a:sysClr val="windowText" lastClr="000000"/>
                </a:solidFill>
                <a:latin typeface="Times New Roman" pitchFamily="18" charset="0"/>
                <a:cs typeface="Times New Roman" pitchFamily="18" charset="0"/>
              </a:rPr>
              <a:t>sang </a:t>
            </a:r>
            <a:r>
              <a:rPr lang="en-US" sz="2800" b="1" u="sng" dirty="0" err="1" smtClean="0">
                <a:solidFill>
                  <a:srgbClr val="FF0000"/>
                </a:solidFill>
                <a:latin typeface="Times New Roman" pitchFamily="18" charset="0"/>
                <a:cs typeface="Times New Roman" pitchFamily="18" charset="0"/>
              </a:rPr>
              <a:t>gián</a:t>
            </a:r>
            <a:r>
              <a:rPr lang="en-US" sz="2800" b="1" u="sng" dirty="0" smtClean="0">
                <a:solidFill>
                  <a:srgbClr val="FF0000"/>
                </a:solidFill>
                <a:latin typeface="Times New Roman" pitchFamily="18" charset="0"/>
                <a:cs typeface="Times New Roman" pitchFamily="18" charset="0"/>
              </a:rPr>
              <a:t> </a:t>
            </a:r>
            <a:r>
              <a:rPr lang="en-US" sz="2800" b="1" u="sng" dirty="0" err="1">
                <a:solidFill>
                  <a:srgbClr val="FF0000"/>
                </a:solidFill>
                <a:latin typeface="Times New Roman" pitchFamily="18" charset="0"/>
                <a:cs typeface="Times New Roman" pitchFamily="18" charset="0"/>
              </a:rPr>
              <a:t>tiếp</a:t>
            </a:r>
            <a:endParaRPr lang="en-US" sz="2800" b="1" u="sng"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5558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p:spPr>
      </p:pic>
      <p:sp>
        <p:nvSpPr>
          <p:cNvPr id="5" name="TextBox 4"/>
          <p:cNvSpPr txBox="1"/>
          <p:nvPr/>
        </p:nvSpPr>
        <p:spPr>
          <a:xfrm>
            <a:off x="2971799" y="1513126"/>
            <a:ext cx="6172200" cy="2308324"/>
          </a:xfrm>
          <a:prstGeom prst="rect">
            <a:avLst/>
          </a:prstGeom>
          <a:noFill/>
        </p:spPr>
        <p:txBody>
          <a:bodyPr wrap="square" rtlCol="0">
            <a:spAutoFit/>
          </a:bodyPr>
          <a:lstStyle/>
          <a:p>
            <a:pPr algn="ctr"/>
            <a:r>
              <a:rPr lang="en-US" sz="4000" b="1" u="sng" dirty="0">
                <a:solidFill>
                  <a:srgbClr val="000099"/>
                </a:solidFill>
                <a:latin typeface="Times New Roman" panose="02020603050405020304" pitchFamily="18" charset="0"/>
                <a:cs typeface="Times New Roman" panose="02020603050405020304" pitchFamily="18" charset="0"/>
              </a:rPr>
              <a:t>DẶN DÒ</a:t>
            </a:r>
          </a:p>
          <a:p>
            <a:endParaRPr lang="en-US" sz="3200" b="1" u="sng" dirty="0">
              <a:solidFill>
                <a:srgbClr val="0070C0"/>
              </a:solidFill>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a:t>
            </a:r>
            <a:r>
              <a:rPr lang="en-US" sz="3600" smtClean="0">
                <a:latin typeface="Times New Roman" panose="02020603050405020304" pitchFamily="18" charset="0"/>
                <a:cs typeface="Times New Roman" panose="02020603050405020304" pitchFamily="18" charset="0"/>
              </a:rPr>
              <a:t>Xem lại phần Ghi nhớ và chuẩn bị bài tiếp theo.</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25001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7"/>
          <p:cNvSpPr txBox="1">
            <a:spLocks noChangeArrowheads="1"/>
          </p:cNvSpPr>
          <p:nvPr/>
        </p:nvSpPr>
        <p:spPr bwMode="auto">
          <a:xfrm>
            <a:off x="1228725" y="76200"/>
            <a:ext cx="6781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US" altLang="en-US" sz="2800" b="1" smtClean="0">
                <a:solidFill>
                  <a:prstClr val="black"/>
                </a:solidFill>
                <a:latin typeface="Times New Roman" pitchFamily="18" charset="0"/>
                <a:cs typeface="Times New Roman" pitchFamily="18" charset="0"/>
              </a:rPr>
              <a:t>Thứ năm ngày 7 tháng 10 năm 2021</a:t>
            </a:r>
          </a:p>
          <a:p>
            <a:pPr algn="ctr" eaLnBrk="1" fontAlgn="base" hangingPunct="1">
              <a:spcBef>
                <a:spcPct val="50000"/>
              </a:spcBef>
              <a:spcAft>
                <a:spcPct val="0"/>
              </a:spcAft>
            </a:pPr>
            <a:r>
              <a:rPr lang="en-US" altLang="en-US" sz="2800" b="1" smtClean="0">
                <a:solidFill>
                  <a:prstClr val="black"/>
                </a:solidFill>
                <a:latin typeface="Times New Roman" pitchFamily="18" charset="0"/>
                <a:cs typeface="Times New Roman" pitchFamily="18" charset="0"/>
              </a:rPr>
              <a:t>Tập làm văn</a:t>
            </a:r>
          </a:p>
          <a:p>
            <a:pPr algn="ctr" eaLnBrk="1" fontAlgn="base" hangingPunct="1">
              <a:spcBef>
                <a:spcPct val="50000"/>
              </a:spcBef>
              <a:spcAft>
                <a:spcPct val="0"/>
              </a:spcAft>
            </a:pPr>
            <a:r>
              <a:rPr lang="en-US" altLang="en-US" sz="2800" b="1" smtClean="0">
                <a:solidFill>
                  <a:prstClr val="black"/>
                </a:solidFill>
                <a:latin typeface="Times New Roman" pitchFamily="18" charset="0"/>
                <a:cs typeface="Times New Roman" pitchFamily="18" charset="0"/>
              </a:rPr>
              <a:t>Kể lại lời nói, ý nghĩ của nhân vật</a:t>
            </a:r>
          </a:p>
        </p:txBody>
      </p:sp>
      <p:sp>
        <p:nvSpPr>
          <p:cNvPr id="14" name="TextBox 13"/>
          <p:cNvSpPr txBox="1">
            <a:spLocks noChangeArrowheads="1"/>
          </p:cNvSpPr>
          <p:nvPr/>
        </p:nvSpPr>
        <p:spPr bwMode="auto">
          <a:xfrm>
            <a:off x="977900" y="1701800"/>
            <a:ext cx="20256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vi-VN" altLang="en-US" sz="3200" b="1" smtClean="0">
                <a:solidFill>
                  <a:srgbClr val="FF0000"/>
                </a:solidFill>
                <a:latin typeface="Times New Roman" pitchFamily="18" charset="0"/>
                <a:cs typeface="Times New Roman" pitchFamily="18" charset="0"/>
              </a:rPr>
              <a:t>Mục tiêu:</a:t>
            </a:r>
          </a:p>
        </p:txBody>
      </p:sp>
      <p:sp>
        <p:nvSpPr>
          <p:cNvPr id="16" name="TextBox 15">
            <a:extLst>
              <a:ext uri="{FF2B5EF4-FFF2-40B4-BE49-F238E27FC236}"/>
            </a:extLst>
          </p:cNvPr>
          <p:cNvSpPr txBox="1">
            <a:spLocks noChangeArrowheads="1"/>
          </p:cNvSpPr>
          <p:nvPr/>
        </p:nvSpPr>
        <p:spPr bwMode="auto">
          <a:xfrm>
            <a:off x="0" y="2368550"/>
            <a:ext cx="9144000" cy="4524315"/>
          </a:xfrm>
          <a:prstGeom prst="rect">
            <a:avLst/>
          </a:prstGeom>
          <a:solidFill>
            <a:schemeClr val="accent5">
              <a:lumMod val="40000"/>
              <a:lumOff val="60000"/>
            </a:schemeClr>
          </a:solidFill>
          <a:ln w="19050">
            <a:solidFill>
              <a:schemeClr val="tx1"/>
            </a:solidFill>
          </a:ln>
        </p:spPr>
        <p:txBody>
          <a:bodyPr wrap="square">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algn="just" eaLnBrk="0" fontAlgn="base" hangingPunct="0">
              <a:spcBef>
                <a:spcPct val="0"/>
              </a:spcBef>
            </a:pPr>
            <a:r>
              <a:rPr lang="nl-NL" sz="2400" b="1">
                <a:solidFill>
                  <a:prstClr val="black"/>
                </a:solidFill>
                <a:latin typeface="Times New Roman"/>
                <a:ea typeface="Times New Roman"/>
              </a:rPr>
              <a:t>1. Kiến thức</a:t>
            </a:r>
            <a:endParaRPr lang="vi-VN" sz="2400">
              <a:solidFill>
                <a:prstClr val="black"/>
              </a:solidFill>
              <a:latin typeface="Times New Roman"/>
              <a:ea typeface="Times New Roman"/>
            </a:endParaRPr>
          </a:p>
          <a:p>
            <a:pPr eaLnBrk="0" fontAlgn="base" hangingPunct="0">
              <a:spcBef>
                <a:spcPct val="0"/>
              </a:spcBef>
            </a:pPr>
            <a:r>
              <a:rPr lang="pt-BR" sz="2400" smtClean="0">
                <a:solidFill>
                  <a:prstClr val="black"/>
                </a:solidFill>
                <a:latin typeface="Times New Roman"/>
                <a:ea typeface="Times New Roman"/>
              </a:rPr>
              <a:t>		-Biết </a:t>
            </a:r>
            <a:r>
              <a:rPr lang="pt-BR" sz="2400">
                <a:solidFill>
                  <a:prstClr val="black"/>
                </a:solidFill>
                <a:latin typeface="Times New Roman"/>
                <a:ea typeface="Times New Roman"/>
              </a:rPr>
              <a:t>được hai cách kể lại lời nói, ý nghĩ của nhân vật và tác </a:t>
            </a:r>
            <a:r>
              <a:rPr lang="pt-BR" sz="2400" smtClean="0">
                <a:solidFill>
                  <a:prstClr val="black"/>
                </a:solidFill>
                <a:latin typeface="Times New Roman"/>
                <a:ea typeface="Times New Roman"/>
              </a:rPr>
              <a:t>dụng của nó: nói </a:t>
            </a:r>
            <a:r>
              <a:rPr lang="pt-BR" sz="2400">
                <a:solidFill>
                  <a:prstClr val="black"/>
                </a:solidFill>
                <a:latin typeface="Times New Roman"/>
                <a:ea typeface="Times New Roman"/>
              </a:rPr>
              <a:t>lên tính cách nhân vật và ý nghĩa câu chuyện (ND ghi nhớ).</a:t>
            </a:r>
            <a:endParaRPr lang="vi-VN" sz="2400">
              <a:solidFill>
                <a:prstClr val="black"/>
              </a:solidFill>
              <a:latin typeface="Times New Roman"/>
              <a:ea typeface="Times New Roman"/>
            </a:endParaRPr>
          </a:p>
          <a:p>
            <a:pPr eaLnBrk="0" fontAlgn="base" hangingPunct="0">
              <a:spcBef>
                <a:spcPct val="0"/>
              </a:spcBef>
            </a:pPr>
            <a:r>
              <a:rPr lang="nl-NL" sz="2400" b="1">
                <a:solidFill>
                  <a:prstClr val="black"/>
                </a:solidFill>
                <a:latin typeface="Times New Roman"/>
                <a:ea typeface="Times New Roman"/>
              </a:rPr>
              <a:t>2. Kĩ năng</a:t>
            </a:r>
            <a:endParaRPr lang="vi-VN" sz="2400">
              <a:solidFill>
                <a:prstClr val="black"/>
              </a:solidFill>
              <a:latin typeface="Times New Roman"/>
              <a:ea typeface="Times New Roman"/>
            </a:endParaRPr>
          </a:p>
          <a:p>
            <a:pPr algn="just" eaLnBrk="0" fontAlgn="base" hangingPunct="0">
              <a:spcBef>
                <a:spcPct val="0"/>
              </a:spcBef>
            </a:pPr>
            <a:r>
              <a:rPr lang="pt-BR" sz="2400">
                <a:solidFill>
                  <a:prstClr val="black"/>
                </a:solidFill>
                <a:latin typeface="Times New Roman"/>
                <a:ea typeface="Times New Roman"/>
              </a:rPr>
              <a:t>	</a:t>
            </a:r>
            <a:r>
              <a:rPr lang="pt-BR" sz="2400" smtClean="0">
                <a:solidFill>
                  <a:prstClr val="black"/>
                </a:solidFill>
                <a:latin typeface="Times New Roman"/>
                <a:ea typeface="Times New Roman"/>
              </a:rPr>
              <a:t>	-Bước </a:t>
            </a:r>
            <a:r>
              <a:rPr lang="pt-BR" sz="2400">
                <a:solidFill>
                  <a:prstClr val="black"/>
                </a:solidFill>
                <a:latin typeface="Times New Roman"/>
                <a:ea typeface="Times New Roman"/>
              </a:rPr>
              <a:t>đầu biết kể lại lời nói, ý nghĩ của nhân vật trong bài văn kể chuyện  theo hai cách: trực tiếp, gián tiếp. (BT mục III).</a:t>
            </a:r>
            <a:endParaRPr lang="vi-VN" sz="2400">
              <a:solidFill>
                <a:prstClr val="black"/>
              </a:solidFill>
              <a:latin typeface="Times New Roman"/>
              <a:ea typeface="Times New Roman"/>
            </a:endParaRPr>
          </a:p>
          <a:p>
            <a:pPr eaLnBrk="0" fontAlgn="base" hangingPunct="0">
              <a:spcBef>
                <a:spcPct val="0"/>
              </a:spcBef>
            </a:pPr>
            <a:r>
              <a:rPr lang="nl-NL" sz="2400" b="1">
                <a:solidFill>
                  <a:prstClr val="black"/>
                </a:solidFill>
                <a:latin typeface="Times New Roman"/>
                <a:ea typeface="Times New Roman"/>
              </a:rPr>
              <a:t>3. Thái độ</a:t>
            </a:r>
            <a:endParaRPr lang="vi-VN" sz="2400">
              <a:solidFill>
                <a:prstClr val="black"/>
              </a:solidFill>
              <a:latin typeface="Times New Roman"/>
              <a:ea typeface="Times New Roman"/>
            </a:endParaRPr>
          </a:p>
          <a:p>
            <a:pPr algn="just" eaLnBrk="0" fontAlgn="base" hangingPunct="0">
              <a:spcBef>
                <a:spcPct val="0"/>
              </a:spcBef>
            </a:pPr>
            <a:r>
              <a:rPr lang="nl-NL" sz="2400">
                <a:solidFill>
                  <a:prstClr val="black"/>
                </a:solidFill>
                <a:latin typeface="Times New Roman"/>
                <a:ea typeface="Times New Roman"/>
              </a:rPr>
              <a:t>	</a:t>
            </a:r>
            <a:r>
              <a:rPr lang="nl-NL" sz="2400" smtClean="0">
                <a:solidFill>
                  <a:prstClr val="black"/>
                </a:solidFill>
                <a:latin typeface="Times New Roman"/>
                <a:ea typeface="Times New Roman"/>
              </a:rPr>
              <a:t>	-</a:t>
            </a:r>
            <a:r>
              <a:rPr lang="de-DE" sz="2400" smtClean="0">
                <a:solidFill>
                  <a:prstClr val="black"/>
                </a:solidFill>
                <a:latin typeface="Times New Roman"/>
                <a:ea typeface="Times New Roman"/>
              </a:rPr>
              <a:t>HS </a:t>
            </a:r>
            <a:r>
              <a:rPr lang="de-DE" sz="2400">
                <a:solidFill>
                  <a:prstClr val="black"/>
                </a:solidFill>
                <a:latin typeface="Times New Roman"/>
                <a:ea typeface="Times New Roman"/>
              </a:rPr>
              <a:t>tích cực, tự giác làm việc </a:t>
            </a:r>
            <a:endParaRPr lang="vi-VN" sz="2400">
              <a:solidFill>
                <a:prstClr val="black"/>
              </a:solidFill>
              <a:latin typeface="Times New Roman"/>
              <a:ea typeface="Times New Roman"/>
            </a:endParaRPr>
          </a:p>
          <a:p>
            <a:pPr algn="just" eaLnBrk="0" fontAlgn="base" hangingPunct="0">
              <a:spcBef>
                <a:spcPct val="0"/>
              </a:spcBef>
            </a:pPr>
            <a:r>
              <a:rPr lang="nl-NL" sz="2400" b="1">
                <a:solidFill>
                  <a:prstClr val="black"/>
                </a:solidFill>
                <a:latin typeface="Times New Roman"/>
                <a:ea typeface="Times New Roman"/>
              </a:rPr>
              <a:t>4. Góp phần phát triển NL:</a:t>
            </a:r>
            <a:endParaRPr lang="vi-VN" sz="2400">
              <a:solidFill>
                <a:prstClr val="black"/>
              </a:solidFill>
              <a:latin typeface="Times New Roman"/>
              <a:ea typeface="Times New Roman"/>
            </a:endParaRPr>
          </a:p>
          <a:p>
            <a:pPr algn="just" eaLnBrk="0" fontAlgn="base" hangingPunct="0">
              <a:spcBef>
                <a:spcPct val="0"/>
              </a:spcBef>
            </a:pPr>
            <a:r>
              <a:rPr lang="nl-NL" sz="2400" b="1">
                <a:solidFill>
                  <a:prstClr val="black"/>
                </a:solidFill>
                <a:latin typeface="Times New Roman"/>
                <a:ea typeface="Times New Roman"/>
              </a:rPr>
              <a:t>	</a:t>
            </a:r>
            <a:r>
              <a:rPr lang="nl-NL" sz="2400" b="1" smtClean="0">
                <a:solidFill>
                  <a:prstClr val="black"/>
                </a:solidFill>
                <a:latin typeface="Times New Roman"/>
                <a:ea typeface="Times New Roman"/>
              </a:rPr>
              <a:t>	-</a:t>
            </a:r>
            <a:r>
              <a:rPr lang="nl-NL" sz="2400" smtClean="0">
                <a:solidFill>
                  <a:prstClr val="black"/>
                </a:solidFill>
                <a:latin typeface="Times New Roman"/>
                <a:ea typeface="Times New Roman"/>
              </a:rPr>
              <a:t>NL </a:t>
            </a:r>
            <a:r>
              <a:rPr lang="nl-NL" sz="2400">
                <a:solidFill>
                  <a:prstClr val="black"/>
                </a:solidFill>
                <a:latin typeface="Times New Roman"/>
                <a:ea typeface="Times New Roman"/>
              </a:rPr>
              <a:t>giải quyết vấn đề và sáng tạo, NL ngôn ngữ, NL tự học, NL giao tiếp.</a:t>
            </a:r>
            <a:endParaRPr lang="vi-VN" sz="2400">
              <a:solidFill>
                <a:prstClr val="black"/>
              </a:solidFill>
              <a:latin typeface="Times New Roman"/>
              <a:ea typeface="Times New Roman"/>
            </a:endParaRPr>
          </a:p>
        </p:txBody>
      </p:sp>
      <p:grpSp>
        <p:nvGrpSpPr>
          <p:cNvPr id="3077" name="Group 13"/>
          <p:cNvGrpSpPr>
            <a:grpSpLocks/>
          </p:cNvGrpSpPr>
          <p:nvPr/>
        </p:nvGrpSpPr>
        <p:grpSpPr bwMode="auto">
          <a:xfrm>
            <a:off x="76200" y="76200"/>
            <a:ext cx="1524000" cy="1371600"/>
            <a:chOff x="1474" y="210"/>
            <a:chExt cx="3855" cy="3855"/>
          </a:xfrm>
        </p:grpSpPr>
        <p:sp>
          <p:nvSpPr>
            <p:cNvPr id="3080" name="Oval 14"/>
            <p:cNvSpPr>
              <a:spLocks noChangeArrowheads="1"/>
            </p:cNvSpPr>
            <p:nvPr/>
          </p:nvSpPr>
          <p:spPr bwMode="auto">
            <a:xfrm>
              <a:off x="1474" y="210"/>
              <a:ext cx="3855" cy="3855"/>
            </a:xfrm>
            <a:prstGeom prst="ellipse">
              <a:avLst/>
            </a:prstGeom>
            <a:solidFill>
              <a:schemeClr val="accent1"/>
            </a:solidFill>
            <a:ln w="38100">
              <a:solidFill>
                <a:srgbClr val="0000FF"/>
              </a:solidFill>
              <a:round/>
              <a:headEnd/>
              <a:tailEnd/>
            </a:ln>
          </p:spPr>
          <p:txBody>
            <a:bodyPr wrap="none" anchor="ctr"/>
            <a:lstStyle/>
            <a:p>
              <a:pPr fontAlgn="base">
                <a:spcBef>
                  <a:spcPct val="0"/>
                </a:spcBef>
                <a:spcAft>
                  <a:spcPct val="0"/>
                </a:spcAft>
              </a:pPr>
              <a:endParaRPr lang="vi-VN" altLang="vi-VN" sz="2800" smtClean="0">
                <a:solidFill>
                  <a:prstClr val="black"/>
                </a:solidFill>
                <a:latin typeface="Times New Roman" pitchFamily="18" charset="0"/>
                <a:cs typeface="Times New Roman" pitchFamily="18" charset="0"/>
              </a:endParaRPr>
            </a:p>
          </p:txBody>
        </p:sp>
        <p:sp>
          <p:nvSpPr>
            <p:cNvPr id="3081" name="Oval 15"/>
            <p:cNvSpPr>
              <a:spLocks noChangeArrowheads="1"/>
            </p:cNvSpPr>
            <p:nvPr/>
          </p:nvSpPr>
          <p:spPr bwMode="auto">
            <a:xfrm>
              <a:off x="2058" y="797"/>
              <a:ext cx="2683" cy="2680"/>
            </a:xfrm>
            <a:prstGeom prst="ellipse">
              <a:avLst/>
            </a:prstGeom>
            <a:solidFill>
              <a:srgbClr val="FFFF00"/>
            </a:solidFill>
            <a:ln w="38100">
              <a:solidFill>
                <a:srgbClr val="0000FF"/>
              </a:solidFill>
              <a:round/>
              <a:headEnd/>
              <a:tailEnd/>
            </a:ln>
          </p:spPr>
          <p:txBody>
            <a:bodyPr wrap="none" anchor="ctr"/>
            <a:lstStyle/>
            <a:p>
              <a:pPr fontAlgn="base">
                <a:spcBef>
                  <a:spcPct val="0"/>
                </a:spcBef>
                <a:spcAft>
                  <a:spcPct val="0"/>
                </a:spcAft>
              </a:pPr>
              <a:endParaRPr lang="vi-VN" altLang="vi-VN" sz="2800" smtClean="0">
                <a:solidFill>
                  <a:prstClr val="black"/>
                </a:solidFill>
                <a:latin typeface="Times New Roman" pitchFamily="18" charset="0"/>
                <a:cs typeface="Times New Roman" pitchFamily="18" charset="0"/>
              </a:endParaRPr>
            </a:p>
          </p:txBody>
        </p:sp>
        <p:grpSp>
          <p:nvGrpSpPr>
            <p:cNvPr id="3082" name="Group 15"/>
            <p:cNvGrpSpPr>
              <a:grpSpLocks/>
            </p:cNvGrpSpPr>
            <p:nvPr/>
          </p:nvGrpSpPr>
          <p:grpSpPr bwMode="auto">
            <a:xfrm>
              <a:off x="1474" y="336"/>
              <a:ext cx="3760" cy="3611"/>
              <a:chOff x="1474" y="336"/>
              <a:chExt cx="3760" cy="3611"/>
            </a:xfrm>
          </p:grpSpPr>
          <p:grpSp>
            <p:nvGrpSpPr>
              <p:cNvPr id="3083" name="Group 16"/>
              <p:cNvGrpSpPr>
                <a:grpSpLocks/>
              </p:cNvGrpSpPr>
              <p:nvPr/>
            </p:nvGrpSpPr>
            <p:grpSpPr bwMode="auto">
              <a:xfrm>
                <a:off x="1474" y="336"/>
                <a:ext cx="3760" cy="3611"/>
                <a:chOff x="1474" y="336"/>
                <a:chExt cx="3760" cy="3611"/>
              </a:xfrm>
            </p:grpSpPr>
            <p:sp>
              <p:nvSpPr>
                <p:cNvPr id="3094" name="WordArt 17"/>
                <p:cNvSpPr>
                  <a:spLocks noChangeArrowheads="1" noChangeShapeType="1" noTextEdit="1"/>
                </p:cNvSpPr>
                <p:nvPr/>
              </p:nvSpPr>
              <p:spPr bwMode="auto">
                <a:xfrm>
                  <a:off x="1474" y="339"/>
                  <a:ext cx="3757" cy="3608"/>
                </a:xfrm>
                <a:prstGeom prst="rect">
                  <a:avLst/>
                </a:prstGeom>
              </p:spPr>
              <p:txBody>
                <a:bodyPr wrap="none" fromWordArt="1">
                  <a:prstTxWarp prst="textArchUpPour">
                    <a:avLst>
                      <a:gd name="adj1" fmla="val 10868668"/>
                      <a:gd name="adj2" fmla="val 78472"/>
                    </a:avLst>
                  </a:prstTxWarp>
                </a:bodyPr>
                <a:lstStyle/>
                <a:p>
                  <a:pPr algn="ctr" fontAlgn="base">
                    <a:spcBef>
                      <a:spcPct val="0"/>
                    </a:spcBef>
                    <a:spcAft>
                      <a:spcPct val="0"/>
                    </a:spcAft>
                  </a:pPr>
                  <a:r>
                    <a:rPr lang="vi-VN" sz="3600" kern="10" smtClean="0">
                      <a:ln w="19050">
                        <a:solidFill>
                          <a:srgbClr val="FF0000"/>
                        </a:solidFill>
                        <a:round/>
                        <a:headEnd/>
                        <a:tailEnd/>
                      </a:ln>
                      <a:solidFill>
                        <a:srgbClr val="FF0000"/>
                      </a:solidFill>
                      <a:cs typeface="Arial"/>
                    </a:rPr>
                    <a:t>TRƯỜNG TIỂU HỌC TRUNG AN</a:t>
                  </a:r>
                </a:p>
              </p:txBody>
            </p:sp>
            <p:sp>
              <p:nvSpPr>
                <p:cNvPr id="3095" name="WordArt 18"/>
                <p:cNvSpPr>
                  <a:spLocks noChangeArrowheads="1" noChangeShapeType="1" noTextEdit="1"/>
                </p:cNvSpPr>
                <p:nvPr/>
              </p:nvSpPr>
              <p:spPr bwMode="auto">
                <a:xfrm rot="10800000">
                  <a:off x="1568" y="336"/>
                  <a:ext cx="3666" cy="3608"/>
                </a:xfrm>
                <a:prstGeom prst="rect">
                  <a:avLst/>
                </a:prstGeom>
              </p:spPr>
              <p:txBody>
                <a:bodyPr wrap="none" fromWordArt="1">
                  <a:prstTxWarp prst="textArchUpPour">
                    <a:avLst>
                      <a:gd name="adj1" fmla="val 11007580"/>
                      <a:gd name="adj2" fmla="val 79435"/>
                    </a:avLst>
                  </a:prstTxWarp>
                </a:bodyPr>
                <a:lstStyle/>
                <a:p>
                  <a:pPr algn="ctr" fontAlgn="base">
                    <a:spcBef>
                      <a:spcPct val="0"/>
                    </a:spcBef>
                    <a:spcAft>
                      <a:spcPct val="0"/>
                    </a:spcAft>
                  </a:pPr>
                  <a:r>
                    <a:rPr lang="vi-VN" sz="3600" kern="10" smtClean="0">
                      <a:ln w="19050">
                        <a:solidFill>
                          <a:srgbClr val="FF0000"/>
                        </a:solidFill>
                        <a:round/>
                        <a:headEnd/>
                        <a:tailEnd/>
                      </a:ln>
                      <a:solidFill>
                        <a:srgbClr val="FF0000"/>
                      </a:solidFill>
                      <a:cs typeface="Arial"/>
                    </a:rPr>
                    <a:t> -   ỦY BAN NHÂN DÂN HUYỆN CỦ CHI   - </a:t>
                  </a:r>
                </a:p>
              </p:txBody>
            </p:sp>
          </p:grpSp>
          <p:grpSp>
            <p:nvGrpSpPr>
              <p:cNvPr id="3084" name="Group 19"/>
              <p:cNvGrpSpPr>
                <a:grpSpLocks/>
              </p:cNvGrpSpPr>
              <p:nvPr/>
            </p:nvGrpSpPr>
            <p:grpSpPr bwMode="auto">
              <a:xfrm>
                <a:off x="2340" y="928"/>
                <a:ext cx="2119" cy="2472"/>
                <a:chOff x="2340" y="928"/>
                <a:chExt cx="2119" cy="2472"/>
              </a:xfrm>
            </p:grpSpPr>
            <p:sp>
              <p:nvSpPr>
                <p:cNvPr id="3085" name="AutoShape 20"/>
                <p:cNvSpPr>
                  <a:spLocks noChangeArrowheads="1"/>
                </p:cNvSpPr>
                <p:nvPr/>
              </p:nvSpPr>
              <p:spPr bwMode="auto">
                <a:xfrm rot="10800000">
                  <a:off x="3107" y="928"/>
                  <a:ext cx="581" cy="537"/>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5019 w 21600"/>
                    <a:gd name="T13" fmla="*/ 2293 h 21600"/>
                    <a:gd name="T14" fmla="*/ 16544 w 21600"/>
                    <a:gd name="T15" fmla="*/ 13676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FF"/>
                </a:solidFill>
                <a:ln w="28575">
                  <a:solidFill>
                    <a:srgbClr val="9900CC"/>
                  </a:solidFill>
                  <a:miter lim="800000"/>
                  <a:headEnd/>
                  <a:tailEnd/>
                </a:ln>
              </p:spPr>
              <p:txBody>
                <a:bodyPr wrap="none" anchor="ctr"/>
                <a:lstStyle/>
                <a:p>
                  <a:pPr fontAlgn="base">
                    <a:spcBef>
                      <a:spcPct val="0"/>
                    </a:spcBef>
                    <a:spcAft>
                      <a:spcPct val="0"/>
                    </a:spcAft>
                  </a:pPr>
                  <a:endParaRPr lang="vi-VN" smtClean="0">
                    <a:solidFill>
                      <a:prstClr val="black"/>
                    </a:solidFill>
                    <a:cs typeface="Arial" charset="0"/>
                  </a:endParaRPr>
                </a:p>
              </p:txBody>
            </p:sp>
            <p:grpSp>
              <p:nvGrpSpPr>
                <p:cNvPr id="3086" name="Group 21"/>
                <p:cNvGrpSpPr>
                  <a:grpSpLocks/>
                </p:cNvGrpSpPr>
                <p:nvPr/>
              </p:nvGrpSpPr>
              <p:grpSpPr bwMode="auto">
                <a:xfrm>
                  <a:off x="2340" y="1397"/>
                  <a:ext cx="2119" cy="1398"/>
                  <a:chOff x="2340" y="1397"/>
                  <a:chExt cx="2119" cy="1398"/>
                </a:xfrm>
              </p:grpSpPr>
              <p:pic>
                <p:nvPicPr>
                  <p:cNvPr id="3088" name="Picture 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0" y="1397"/>
                    <a:ext cx="2119" cy="1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9" name="Freeform 23"/>
                  <p:cNvSpPr>
                    <a:spLocks/>
                  </p:cNvSpPr>
                  <p:nvPr/>
                </p:nvSpPr>
                <p:spPr bwMode="auto">
                  <a:xfrm rot="-342635">
                    <a:off x="2920" y="1710"/>
                    <a:ext cx="433" cy="105"/>
                  </a:xfrm>
                  <a:custGeom>
                    <a:avLst/>
                    <a:gdLst>
                      <a:gd name="T0" fmla="*/ 0 w 408"/>
                      <a:gd name="T1" fmla="*/ 2147483647 h 54"/>
                      <a:gd name="T2" fmla="*/ 1525 w 408"/>
                      <a:gd name="T3" fmla="*/ 2147483647 h 54"/>
                      <a:gd name="T4" fmla="*/ 2741 w 408"/>
                      <a:gd name="T5" fmla="*/ 2147483647 h 54"/>
                      <a:gd name="T6" fmla="*/ 0 60000 65536"/>
                      <a:gd name="T7" fmla="*/ 0 60000 65536"/>
                      <a:gd name="T8" fmla="*/ 0 60000 65536"/>
                      <a:gd name="T9" fmla="*/ 0 w 408"/>
                      <a:gd name="T10" fmla="*/ 0 h 54"/>
                      <a:gd name="T11" fmla="*/ 408 w 408"/>
                      <a:gd name="T12" fmla="*/ 54 h 54"/>
                    </a:gdLst>
                    <a:ahLst/>
                    <a:cxnLst>
                      <a:cxn ang="T6">
                        <a:pos x="T0" y="T1"/>
                      </a:cxn>
                      <a:cxn ang="T7">
                        <a:pos x="T2" y="T3"/>
                      </a:cxn>
                      <a:cxn ang="T8">
                        <a:pos x="T4" y="T5"/>
                      </a:cxn>
                    </a:cxnLst>
                    <a:rect l="T9" t="T10" r="T11" b="T12"/>
                    <a:pathLst>
                      <a:path w="408" h="54">
                        <a:moveTo>
                          <a:pt x="0" y="8"/>
                        </a:moveTo>
                        <a:cubicBezTo>
                          <a:pt x="79" y="4"/>
                          <a:pt x="158" y="0"/>
                          <a:pt x="226" y="8"/>
                        </a:cubicBezTo>
                        <a:cubicBezTo>
                          <a:pt x="294" y="16"/>
                          <a:pt x="351" y="35"/>
                          <a:pt x="408" y="54"/>
                        </a:cubicBez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vi-VN" smtClean="0">
                      <a:solidFill>
                        <a:prstClr val="black"/>
                      </a:solidFill>
                      <a:cs typeface="Arial" charset="0"/>
                    </a:endParaRPr>
                  </a:p>
                </p:txBody>
              </p:sp>
              <p:sp>
                <p:nvSpPr>
                  <p:cNvPr id="3090" name="Freeform 24"/>
                  <p:cNvSpPr>
                    <a:spLocks/>
                  </p:cNvSpPr>
                  <p:nvPr/>
                </p:nvSpPr>
                <p:spPr bwMode="auto">
                  <a:xfrm rot="-342635">
                    <a:off x="2920" y="1832"/>
                    <a:ext cx="433" cy="105"/>
                  </a:xfrm>
                  <a:custGeom>
                    <a:avLst/>
                    <a:gdLst>
                      <a:gd name="T0" fmla="*/ 0 w 408"/>
                      <a:gd name="T1" fmla="*/ 2147483647 h 54"/>
                      <a:gd name="T2" fmla="*/ 1525 w 408"/>
                      <a:gd name="T3" fmla="*/ 2147483647 h 54"/>
                      <a:gd name="T4" fmla="*/ 2741 w 408"/>
                      <a:gd name="T5" fmla="*/ 2147483647 h 54"/>
                      <a:gd name="T6" fmla="*/ 0 60000 65536"/>
                      <a:gd name="T7" fmla="*/ 0 60000 65536"/>
                      <a:gd name="T8" fmla="*/ 0 60000 65536"/>
                      <a:gd name="T9" fmla="*/ 0 w 408"/>
                      <a:gd name="T10" fmla="*/ 0 h 54"/>
                      <a:gd name="T11" fmla="*/ 408 w 408"/>
                      <a:gd name="T12" fmla="*/ 54 h 54"/>
                    </a:gdLst>
                    <a:ahLst/>
                    <a:cxnLst>
                      <a:cxn ang="T6">
                        <a:pos x="T0" y="T1"/>
                      </a:cxn>
                      <a:cxn ang="T7">
                        <a:pos x="T2" y="T3"/>
                      </a:cxn>
                      <a:cxn ang="T8">
                        <a:pos x="T4" y="T5"/>
                      </a:cxn>
                    </a:cxnLst>
                    <a:rect l="T9" t="T10" r="T11" b="T12"/>
                    <a:pathLst>
                      <a:path w="408" h="54">
                        <a:moveTo>
                          <a:pt x="0" y="8"/>
                        </a:moveTo>
                        <a:cubicBezTo>
                          <a:pt x="79" y="4"/>
                          <a:pt x="158" y="0"/>
                          <a:pt x="226" y="8"/>
                        </a:cubicBezTo>
                        <a:cubicBezTo>
                          <a:pt x="294" y="16"/>
                          <a:pt x="351" y="35"/>
                          <a:pt x="408" y="54"/>
                        </a:cubicBez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vi-VN" smtClean="0">
                      <a:solidFill>
                        <a:prstClr val="black"/>
                      </a:solidFill>
                      <a:cs typeface="Arial" charset="0"/>
                    </a:endParaRPr>
                  </a:p>
                </p:txBody>
              </p:sp>
              <p:sp>
                <p:nvSpPr>
                  <p:cNvPr id="3091" name="Freeform 25"/>
                  <p:cNvSpPr>
                    <a:spLocks/>
                  </p:cNvSpPr>
                  <p:nvPr/>
                </p:nvSpPr>
                <p:spPr bwMode="auto">
                  <a:xfrm rot="-342635">
                    <a:off x="2920" y="1977"/>
                    <a:ext cx="433" cy="105"/>
                  </a:xfrm>
                  <a:custGeom>
                    <a:avLst/>
                    <a:gdLst>
                      <a:gd name="T0" fmla="*/ 0 w 408"/>
                      <a:gd name="T1" fmla="*/ 2147483647 h 54"/>
                      <a:gd name="T2" fmla="*/ 1525 w 408"/>
                      <a:gd name="T3" fmla="*/ 2147483647 h 54"/>
                      <a:gd name="T4" fmla="*/ 2741 w 408"/>
                      <a:gd name="T5" fmla="*/ 2147483647 h 54"/>
                      <a:gd name="T6" fmla="*/ 0 60000 65536"/>
                      <a:gd name="T7" fmla="*/ 0 60000 65536"/>
                      <a:gd name="T8" fmla="*/ 0 60000 65536"/>
                      <a:gd name="T9" fmla="*/ 0 w 408"/>
                      <a:gd name="T10" fmla="*/ 0 h 54"/>
                      <a:gd name="T11" fmla="*/ 408 w 408"/>
                      <a:gd name="T12" fmla="*/ 54 h 54"/>
                    </a:gdLst>
                    <a:ahLst/>
                    <a:cxnLst>
                      <a:cxn ang="T6">
                        <a:pos x="T0" y="T1"/>
                      </a:cxn>
                      <a:cxn ang="T7">
                        <a:pos x="T2" y="T3"/>
                      </a:cxn>
                      <a:cxn ang="T8">
                        <a:pos x="T4" y="T5"/>
                      </a:cxn>
                    </a:cxnLst>
                    <a:rect l="T9" t="T10" r="T11" b="T12"/>
                    <a:pathLst>
                      <a:path w="408" h="54">
                        <a:moveTo>
                          <a:pt x="0" y="8"/>
                        </a:moveTo>
                        <a:cubicBezTo>
                          <a:pt x="79" y="4"/>
                          <a:pt x="158" y="0"/>
                          <a:pt x="226" y="8"/>
                        </a:cubicBezTo>
                        <a:cubicBezTo>
                          <a:pt x="294" y="16"/>
                          <a:pt x="351" y="35"/>
                          <a:pt x="408" y="54"/>
                        </a:cubicBez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vi-VN" smtClean="0">
                      <a:solidFill>
                        <a:prstClr val="black"/>
                      </a:solidFill>
                      <a:cs typeface="Arial" charset="0"/>
                    </a:endParaRPr>
                  </a:p>
                </p:txBody>
              </p:sp>
              <p:sp>
                <p:nvSpPr>
                  <p:cNvPr id="3092" name="Freeform 26"/>
                  <p:cNvSpPr>
                    <a:spLocks/>
                  </p:cNvSpPr>
                  <p:nvPr/>
                </p:nvSpPr>
                <p:spPr bwMode="auto">
                  <a:xfrm rot="-342635">
                    <a:off x="2920" y="2115"/>
                    <a:ext cx="433" cy="105"/>
                  </a:xfrm>
                  <a:custGeom>
                    <a:avLst/>
                    <a:gdLst>
                      <a:gd name="T0" fmla="*/ 0 w 408"/>
                      <a:gd name="T1" fmla="*/ 2147483647 h 54"/>
                      <a:gd name="T2" fmla="*/ 1525 w 408"/>
                      <a:gd name="T3" fmla="*/ 2147483647 h 54"/>
                      <a:gd name="T4" fmla="*/ 2741 w 408"/>
                      <a:gd name="T5" fmla="*/ 2147483647 h 54"/>
                      <a:gd name="T6" fmla="*/ 0 60000 65536"/>
                      <a:gd name="T7" fmla="*/ 0 60000 65536"/>
                      <a:gd name="T8" fmla="*/ 0 60000 65536"/>
                      <a:gd name="T9" fmla="*/ 0 w 408"/>
                      <a:gd name="T10" fmla="*/ 0 h 54"/>
                      <a:gd name="T11" fmla="*/ 408 w 408"/>
                      <a:gd name="T12" fmla="*/ 54 h 54"/>
                    </a:gdLst>
                    <a:ahLst/>
                    <a:cxnLst>
                      <a:cxn ang="T6">
                        <a:pos x="T0" y="T1"/>
                      </a:cxn>
                      <a:cxn ang="T7">
                        <a:pos x="T2" y="T3"/>
                      </a:cxn>
                      <a:cxn ang="T8">
                        <a:pos x="T4" y="T5"/>
                      </a:cxn>
                    </a:cxnLst>
                    <a:rect l="T9" t="T10" r="T11" b="T12"/>
                    <a:pathLst>
                      <a:path w="408" h="54">
                        <a:moveTo>
                          <a:pt x="0" y="8"/>
                        </a:moveTo>
                        <a:cubicBezTo>
                          <a:pt x="79" y="4"/>
                          <a:pt x="158" y="0"/>
                          <a:pt x="226" y="8"/>
                        </a:cubicBezTo>
                        <a:cubicBezTo>
                          <a:pt x="294" y="16"/>
                          <a:pt x="351" y="35"/>
                          <a:pt x="408" y="54"/>
                        </a:cubicBezTo>
                      </a:path>
                    </a:pathLst>
                  </a:custGeom>
                  <a:noFill/>
                  <a:ln w="95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vi-VN" smtClean="0">
                      <a:solidFill>
                        <a:prstClr val="black"/>
                      </a:solidFill>
                      <a:cs typeface="Arial" charset="0"/>
                    </a:endParaRPr>
                  </a:p>
                </p:txBody>
              </p:sp>
              <p:pic>
                <p:nvPicPr>
                  <p:cNvPr id="3093" name="Picture 27" descr="http://t1.gstatic.com/images?q=tbn:7Jr59prYnrYQAM"/>
                  <p:cNvPicPr>
                    <a:picLocks noChangeAspect="1" noChangeArrowheads="1"/>
                  </p:cNvPicPr>
                  <p:nvPr/>
                </p:nvPicPr>
                <p:blipFill>
                  <a:blip r:embed="rId4" r:link="rId5">
                    <a:extLst>
                      <a:ext uri="{28A0092B-C50C-407E-A947-70E740481C1C}">
                        <a14:useLocalDpi xmlns:a14="http://schemas.microsoft.com/office/drawing/2010/main" val="0"/>
                      </a:ext>
                    </a:extLst>
                  </a:blip>
                  <a:srcRect l="45833" r="43750"/>
                  <a:stretch>
                    <a:fillRect/>
                  </a:stretch>
                </p:blipFill>
                <p:spPr bwMode="auto">
                  <a:xfrm rot="3077144">
                    <a:off x="3544" y="1497"/>
                    <a:ext cx="128" cy="86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grpSp>
            <p:pic>
              <p:nvPicPr>
                <p:cNvPr id="3087" name="Picture 28" descr="6121ua2lcx211l"/>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34" y="2682"/>
                  <a:ext cx="1929" cy="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Tree>
    <p:extLst>
      <p:ext uri="{BB962C8B-B14F-4D97-AF65-F5344CB8AC3E}">
        <p14:creationId xmlns:p14="http://schemas.microsoft.com/office/powerpoint/2010/main" val="11600208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9448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2"/>
          <p:cNvSpPr txBox="1">
            <a:spLocks noChangeArrowheads="1"/>
          </p:cNvSpPr>
          <p:nvPr/>
        </p:nvSpPr>
        <p:spPr bwMode="auto">
          <a:xfrm>
            <a:off x="2514600" y="990600"/>
            <a:ext cx="487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0"/>
              </a:spcBef>
              <a:spcAft>
                <a:spcPct val="0"/>
              </a:spcAft>
            </a:pPr>
            <a:r>
              <a:rPr lang="vi-VN" altLang="en-US" sz="5400" b="1" smtClean="0">
                <a:solidFill>
                  <a:srgbClr val="FF0000"/>
                </a:solidFill>
              </a:rPr>
              <a:t>  </a:t>
            </a:r>
            <a:r>
              <a:rPr lang="en-US" altLang="en-US" sz="5400" b="1" smtClean="0">
                <a:solidFill>
                  <a:srgbClr val="FF0000"/>
                </a:solidFill>
              </a:rPr>
              <a:t>KHỞI ĐỘNG</a:t>
            </a:r>
          </a:p>
        </p:txBody>
      </p:sp>
      <p:sp>
        <p:nvSpPr>
          <p:cNvPr id="3076" name="Text Box 113"/>
          <p:cNvSpPr txBox="1">
            <a:spLocks noChangeArrowheads="1"/>
          </p:cNvSpPr>
          <p:nvPr/>
        </p:nvSpPr>
        <p:spPr bwMode="auto">
          <a:xfrm>
            <a:off x="1219200" y="2286000"/>
            <a:ext cx="80772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vi-VN" altLang="en-US" sz="4000" smtClean="0">
                <a:solidFill>
                  <a:prstClr val="black"/>
                </a:solidFill>
                <a:cs typeface="Times New Roman" pitchFamily="18" charset="0"/>
              </a:rPr>
              <a:t>  </a:t>
            </a:r>
            <a:r>
              <a:rPr lang="en-US" altLang="en-US" sz="4400" smtClean="0">
                <a:solidFill>
                  <a:prstClr val="black"/>
                </a:solidFill>
                <a:cs typeface="Times New Roman" pitchFamily="18" charset="0"/>
              </a:rPr>
              <a:t>*Vì sao khi kể chuyện, cần chú ý </a:t>
            </a:r>
            <a:r>
              <a:rPr lang="vi-VN" altLang="en-US" sz="4400" smtClean="0">
                <a:solidFill>
                  <a:prstClr val="black"/>
                </a:solidFill>
                <a:cs typeface="Times New Roman" pitchFamily="18" charset="0"/>
              </a:rPr>
              <a:t>  </a:t>
            </a:r>
            <a:r>
              <a:rPr lang="en-US" altLang="en-US" sz="4400" smtClean="0">
                <a:solidFill>
                  <a:prstClr val="black"/>
                </a:solidFill>
                <a:cs typeface="Times New Roman" pitchFamily="18" charset="0"/>
              </a:rPr>
              <a:t>tả ngoại hình của nhân vật?</a:t>
            </a:r>
            <a:endParaRPr lang="en-US" altLang="en-US" sz="4400" b="1" smtClean="0">
              <a:solidFill>
                <a:srgbClr val="0000FF"/>
              </a:solidFill>
              <a:cs typeface="Times New Roman" pitchFamily="18" charset="0"/>
            </a:endParaRPr>
          </a:p>
        </p:txBody>
      </p:sp>
    </p:spTree>
    <p:extLst>
      <p:ext uri="{BB962C8B-B14F-4D97-AF65-F5344CB8AC3E}">
        <p14:creationId xmlns:p14="http://schemas.microsoft.com/office/powerpoint/2010/main" val="1708799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113"/>
          <p:cNvSpPr txBox="1">
            <a:spLocks noChangeArrowheads="1"/>
          </p:cNvSpPr>
          <p:nvPr/>
        </p:nvSpPr>
        <p:spPr bwMode="auto">
          <a:xfrm>
            <a:off x="1371600" y="709613"/>
            <a:ext cx="8458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en-US" altLang="en-US" sz="4000" smtClean="0">
                <a:solidFill>
                  <a:prstClr val="black"/>
                </a:solidFill>
                <a:cs typeface="Times New Roman" pitchFamily="18" charset="0"/>
              </a:rPr>
              <a:t>*Vì sao khi kể chuyện, cần chú ý tả ngoại hình của nhân vật?</a:t>
            </a:r>
            <a:endParaRPr lang="en-US" altLang="en-US" sz="4000" b="1" smtClean="0">
              <a:solidFill>
                <a:srgbClr val="0000FF"/>
              </a:solidFill>
              <a:cs typeface="Times New Roman" pitchFamily="18" charset="0"/>
            </a:endParaRPr>
          </a:p>
        </p:txBody>
      </p:sp>
      <p:sp>
        <p:nvSpPr>
          <p:cNvPr id="4100" name="Text Box 113"/>
          <p:cNvSpPr txBox="1">
            <a:spLocks noChangeArrowheads="1"/>
          </p:cNvSpPr>
          <p:nvPr/>
        </p:nvSpPr>
        <p:spPr bwMode="auto">
          <a:xfrm>
            <a:off x="1143000" y="2286000"/>
            <a:ext cx="89916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vi-VN" altLang="en-US" sz="4000" b="1" smtClean="0">
                <a:solidFill>
                  <a:srgbClr val="0000FF"/>
                </a:solidFill>
                <a:cs typeface="Times New Roman" pitchFamily="18" charset="0"/>
              </a:rPr>
              <a:t>   </a:t>
            </a:r>
            <a:r>
              <a:rPr lang="en-US" altLang="en-US" sz="3800" b="1" smtClean="0">
                <a:solidFill>
                  <a:srgbClr val="0000FF"/>
                </a:solidFill>
                <a:cs typeface="Times New Roman" pitchFamily="18" charset="0"/>
              </a:rPr>
              <a:t>Vì ngoại hình của nhân vật góp</a:t>
            </a:r>
            <a:r>
              <a:rPr lang="vi-VN" altLang="en-US" sz="3800" b="1" smtClean="0">
                <a:solidFill>
                  <a:srgbClr val="0000FF"/>
                </a:solidFill>
                <a:cs typeface="Times New Roman" pitchFamily="18" charset="0"/>
              </a:rPr>
              <a:t> </a:t>
            </a:r>
            <a:r>
              <a:rPr lang="en-US" altLang="en-US" sz="3800" b="1" smtClean="0">
                <a:solidFill>
                  <a:srgbClr val="0000FF"/>
                </a:solidFill>
                <a:cs typeface="Times New Roman" pitchFamily="18" charset="0"/>
              </a:rPr>
              <a:t>phần </a:t>
            </a:r>
            <a:endParaRPr lang="vi-VN" altLang="en-US" sz="3800" b="1" smtClean="0">
              <a:solidFill>
                <a:srgbClr val="0000FF"/>
              </a:solidFill>
              <a:cs typeface="Times New Roman" pitchFamily="18" charset="0"/>
            </a:endParaRPr>
          </a:p>
          <a:p>
            <a:pPr eaLnBrk="0" fontAlgn="base" hangingPunct="0">
              <a:spcBef>
                <a:spcPct val="50000"/>
              </a:spcBef>
              <a:spcAft>
                <a:spcPct val="0"/>
              </a:spcAft>
            </a:pPr>
            <a:r>
              <a:rPr lang="vi-VN" altLang="en-US" sz="3800" b="1" smtClean="0">
                <a:solidFill>
                  <a:srgbClr val="0000FF"/>
                </a:solidFill>
                <a:cs typeface="Times New Roman" pitchFamily="18" charset="0"/>
              </a:rPr>
              <a:t>  </a:t>
            </a:r>
            <a:r>
              <a:rPr lang="en-US" altLang="en-US" sz="3800" b="1" smtClean="0">
                <a:solidFill>
                  <a:srgbClr val="0000FF"/>
                </a:solidFill>
                <a:cs typeface="Times New Roman" pitchFamily="18" charset="0"/>
              </a:rPr>
              <a:t>nói lên tính cách của nhân vật đó.</a:t>
            </a:r>
          </a:p>
        </p:txBody>
      </p:sp>
      <p:sp>
        <p:nvSpPr>
          <p:cNvPr id="4101" name="Text Box 113"/>
          <p:cNvSpPr txBox="1">
            <a:spLocks noChangeArrowheads="1"/>
          </p:cNvSpPr>
          <p:nvPr/>
        </p:nvSpPr>
        <p:spPr bwMode="auto">
          <a:xfrm>
            <a:off x="1389063" y="4289425"/>
            <a:ext cx="8480425"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50000"/>
              </a:spcBef>
              <a:spcAft>
                <a:spcPct val="0"/>
              </a:spcAft>
            </a:pPr>
            <a:r>
              <a:rPr lang="vi-VN" altLang="en-US" sz="4000" b="1" smtClean="0">
                <a:solidFill>
                  <a:srgbClr val="0000FF"/>
                </a:solidFill>
                <a:cs typeface="Times New Roman" pitchFamily="18" charset="0"/>
              </a:rPr>
              <a:t>  </a:t>
            </a:r>
            <a:r>
              <a:rPr lang="en-US" altLang="en-US" sz="3800" b="1" smtClean="0">
                <a:solidFill>
                  <a:srgbClr val="0000FF"/>
                </a:solidFill>
                <a:cs typeface="Times New Roman" pitchFamily="18" charset="0"/>
              </a:rPr>
              <a:t>Làm cho câu chuyện sinh động,hấp </a:t>
            </a:r>
            <a:endParaRPr lang="vi-VN" altLang="en-US" sz="3800" b="1" smtClean="0">
              <a:solidFill>
                <a:srgbClr val="0000FF"/>
              </a:solidFill>
              <a:cs typeface="Times New Roman" pitchFamily="18" charset="0"/>
            </a:endParaRPr>
          </a:p>
          <a:p>
            <a:pPr eaLnBrk="0" fontAlgn="base" hangingPunct="0">
              <a:spcBef>
                <a:spcPct val="50000"/>
              </a:spcBef>
              <a:spcAft>
                <a:spcPct val="0"/>
              </a:spcAft>
            </a:pPr>
            <a:r>
              <a:rPr lang="en-US" altLang="en-US" sz="3800" b="1" smtClean="0">
                <a:solidFill>
                  <a:srgbClr val="0000FF"/>
                </a:solidFill>
                <a:cs typeface="Times New Roman" pitchFamily="18" charset="0"/>
              </a:rPr>
              <a:t>dẫn hơn.</a:t>
            </a:r>
            <a:r>
              <a:rPr lang="vi-VN" altLang="en-US" sz="3800" b="1" smtClean="0">
                <a:solidFill>
                  <a:srgbClr val="0000FF"/>
                </a:solidFill>
                <a:cs typeface="Times New Roman" pitchFamily="18" charset="0"/>
              </a:rPr>
              <a:t> </a:t>
            </a:r>
            <a:endParaRPr lang="en-US" altLang="en-US" sz="3800" b="1" smtClean="0">
              <a:solidFill>
                <a:srgbClr val="0000FF"/>
              </a:solidFill>
              <a:cs typeface="Times New Roman" pitchFamily="18" charset="0"/>
            </a:endParaRPr>
          </a:p>
        </p:txBody>
      </p:sp>
    </p:spTree>
    <p:extLst>
      <p:ext uri="{BB962C8B-B14F-4D97-AF65-F5344CB8AC3E}">
        <p14:creationId xmlns:p14="http://schemas.microsoft.com/office/powerpoint/2010/main" val="3135166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6"/>
          <p:cNvPicPr>
            <a:picLocks noChangeAspect="1"/>
          </p:cNvPicPr>
          <p:nvPr/>
        </p:nvPicPr>
        <p:blipFill>
          <a:blip r:embed="rId2">
            <a:extLst>
              <a:ext uri="{28A0092B-C50C-407E-A947-70E740481C1C}">
                <a14:useLocalDpi xmlns:a14="http://schemas.microsoft.com/office/drawing/2010/main" val="0"/>
              </a:ext>
            </a:extLst>
          </a:blip>
          <a:srcRect l="1817" t="2638" r="2727" b="4439"/>
          <a:stretch>
            <a:fillRect/>
          </a:stretch>
        </p:blipFill>
        <p:spPr bwMode="auto">
          <a:xfrm>
            <a:off x="12700" y="-17463"/>
            <a:ext cx="9131300" cy="697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7"/>
          <p:cNvSpPr txBox="1">
            <a:spLocks noChangeArrowheads="1"/>
          </p:cNvSpPr>
          <p:nvPr/>
        </p:nvSpPr>
        <p:spPr bwMode="auto">
          <a:xfrm>
            <a:off x="969963" y="908050"/>
            <a:ext cx="8369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3200" smtClean="0">
                <a:solidFill>
                  <a:srgbClr val="FFFFFF"/>
                </a:solidFill>
                <a:latin typeface="HP001 4 hàng" pitchFamily="34" charset="-93"/>
                <a:cs typeface="Arial" charset="0"/>
              </a:rPr>
              <a:t>    </a:t>
            </a:r>
            <a:r>
              <a:rPr lang="en-US" altLang="en-US" sz="3200" b="1" smtClean="0">
                <a:solidFill>
                  <a:srgbClr val="FFFFFF"/>
                </a:solidFill>
                <a:latin typeface="HP001 4 hàng" pitchFamily="34" charset="-93"/>
                <a:cs typeface="Arial" charset="0"/>
              </a:rPr>
              <a:t>Thứ năm ngày 7 tháng 10 năm 2021</a:t>
            </a:r>
          </a:p>
        </p:txBody>
      </p:sp>
      <p:sp>
        <p:nvSpPr>
          <p:cNvPr id="26628" name="TextBox 6"/>
          <p:cNvSpPr txBox="1">
            <a:spLocks noChangeArrowheads="1"/>
          </p:cNvSpPr>
          <p:nvPr/>
        </p:nvSpPr>
        <p:spPr bwMode="auto">
          <a:xfrm>
            <a:off x="969963" y="2630488"/>
            <a:ext cx="80851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3600" b="1" smtClean="0">
                <a:solidFill>
                  <a:srgbClr val="FFFF00"/>
                </a:solidFill>
                <a:latin typeface="HP001 4 hàng" pitchFamily="34" charset="-93"/>
                <a:cs typeface="Arial" charset="0"/>
              </a:rPr>
              <a:t>	   Kể lại lời nói, ý nghĩ </a:t>
            </a:r>
          </a:p>
        </p:txBody>
      </p:sp>
      <p:sp>
        <p:nvSpPr>
          <p:cNvPr id="26629" name="TextBox 7"/>
          <p:cNvSpPr txBox="1">
            <a:spLocks noChangeArrowheads="1"/>
          </p:cNvSpPr>
          <p:nvPr/>
        </p:nvSpPr>
        <p:spPr bwMode="auto">
          <a:xfrm>
            <a:off x="3113088" y="1751013"/>
            <a:ext cx="3668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3200" b="1" smtClean="0">
                <a:solidFill>
                  <a:srgbClr val="FFFFFF"/>
                </a:solidFill>
                <a:latin typeface="HP001 4 hàng" pitchFamily="34" charset="-93"/>
                <a:cs typeface="Arial" charset="0"/>
              </a:rPr>
              <a:t>    Tập làm văn</a:t>
            </a:r>
          </a:p>
        </p:txBody>
      </p:sp>
      <p:cxnSp>
        <p:nvCxnSpPr>
          <p:cNvPr id="7" name="Straight Connector 6"/>
          <p:cNvCxnSpPr/>
          <p:nvPr/>
        </p:nvCxnSpPr>
        <p:spPr>
          <a:xfrm>
            <a:off x="954088" y="404813"/>
            <a:ext cx="0" cy="61928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633" name="TextBox 6"/>
          <p:cNvSpPr txBox="1">
            <a:spLocks noChangeArrowheads="1"/>
          </p:cNvSpPr>
          <p:nvPr/>
        </p:nvSpPr>
        <p:spPr bwMode="auto">
          <a:xfrm>
            <a:off x="2133600" y="3520833"/>
            <a:ext cx="518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sz="3600" b="1" smtClean="0">
                <a:solidFill>
                  <a:srgbClr val="FFFF00"/>
                </a:solidFill>
                <a:latin typeface="HP001 4 hàng" pitchFamily="34" charset="-93"/>
                <a:cs typeface="Arial" charset="0"/>
              </a:rPr>
              <a:t>	   của nhân vật</a:t>
            </a:r>
          </a:p>
        </p:txBody>
      </p:sp>
    </p:spTree>
    <p:extLst>
      <p:ext uri="{BB962C8B-B14F-4D97-AF65-F5344CB8AC3E}">
        <p14:creationId xmlns:p14="http://schemas.microsoft.com/office/powerpoint/2010/main" val="1606530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ộ hình nền Powerpoint màu trắng tinh khôi không thể bỏ lỡ | Hình ..."/>
          <p:cNvPicPr>
            <a:picLocks noChangeAspect="1" noChangeArrowheads="1"/>
          </p:cNvPicPr>
          <p:nvPr/>
        </p:nvPicPr>
        <p:blipFill>
          <a:blip r:embed="rId2">
            <a:extLst>
              <a:ext uri="{BEBA8EAE-BF5A-486C-A8C5-ECC9F3942E4B}">
                <a14:imgProps xmlns:a14="http://schemas.microsoft.com/office/drawing/2010/main">
                  <a14:imgLayer r:embed="rId3">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flipH="1">
            <a:off x="0" y="-13493"/>
            <a:ext cx="9141429" cy="687149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232" y="159023"/>
            <a:ext cx="3142616" cy="461665"/>
          </a:xfrm>
          <a:prstGeom prst="rect">
            <a:avLst/>
          </a:prstGeom>
        </p:spPr>
        <p:txBody>
          <a:bodyPr wrap="square">
            <a:spAutoFit/>
          </a:bodyPr>
          <a:lstStyle/>
          <a:p>
            <a:r>
              <a:rPr lang="en-US" sz="2400" b="1" dirty="0">
                <a:solidFill>
                  <a:srgbClr val="FF0000"/>
                </a:solidFill>
                <a:latin typeface="Times New Roman" pitchFamily="18" charset="0"/>
                <a:cs typeface="Times New Roman" pitchFamily="18" charset="0"/>
              </a:rPr>
              <a:t>I</a:t>
            </a:r>
            <a:r>
              <a:rPr lang="en-US" sz="2400" b="1">
                <a:solidFill>
                  <a:srgbClr val="FF0000"/>
                </a:solidFill>
                <a:latin typeface="Times New Roman" pitchFamily="18" charset="0"/>
                <a:cs typeface="Times New Roman" pitchFamily="18" charset="0"/>
              </a:rPr>
              <a:t>. </a:t>
            </a:r>
            <a:r>
              <a:rPr lang="en-US" sz="2400" b="1" smtClean="0">
                <a:solidFill>
                  <a:srgbClr val="FF0000"/>
                </a:solidFill>
                <a:latin typeface="Times New Roman" pitchFamily="18" charset="0"/>
                <a:cs typeface="Times New Roman" pitchFamily="18" charset="0"/>
              </a:rPr>
              <a:t>-NHẬN </a:t>
            </a:r>
            <a:r>
              <a:rPr lang="en-US" sz="2400" b="1" dirty="0">
                <a:solidFill>
                  <a:srgbClr val="FF0000"/>
                </a:solidFill>
                <a:latin typeface="Times New Roman" pitchFamily="18" charset="0"/>
                <a:cs typeface="Times New Roman" pitchFamily="18" charset="0"/>
              </a:rPr>
              <a:t>XÉT</a:t>
            </a:r>
            <a:endParaRPr lang="en-US" sz="2400" dirty="0">
              <a:solidFill>
                <a:srgbClr val="FF0000"/>
              </a:solidFill>
              <a:latin typeface="Times New Roman" pitchFamily="18" charset="0"/>
              <a:cs typeface="Times New Roman" pitchFamily="18" charset="0"/>
            </a:endParaRPr>
          </a:p>
        </p:txBody>
      </p:sp>
      <p:sp>
        <p:nvSpPr>
          <p:cNvPr id="7" name="Rectangle 6"/>
          <p:cNvSpPr/>
          <p:nvPr/>
        </p:nvSpPr>
        <p:spPr>
          <a:xfrm>
            <a:off x="238066" y="622429"/>
            <a:ext cx="8905934" cy="1200329"/>
          </a:xfrm>
          <a:prstGeom prst="rect">
            <a:avLst/>
          </a:prstGeom>
        </p:spPr>
        <p:txBody>
          <a:bodyPr wrap="square">
            <a:spAutoFit/>
          </a:bodyPr>
          <a:lstStyle/>
          <a:p>
            <a:pPr algn="just"/>
            <a:r>
              <a:rPr lang="vi-VN" sz="3200" b="1" dirty="0">
                <a:solidFill>
                  <a:srgbClr val="002060"/>
                </a:solidFill>
                <a:latin typeface="Times New Roman"/>
                <a:cs typeface="Times New Roman" pitchFamily="18" charset="0"/>
              </a:rPr>
              <a:t>1.</a:t>
            </a:r>
            <a:r>
              <a:rPr lang="vi-VN" sz="3200" b="1" dirty="0">
                <a:solidFill>
                  <a:srgbClr val="000099"/>
                </a:solidFill>
                <a:latin typeface="Times New Roman"/>
                <a:cs typeface="Times New Roman" pitchFamily="18" charset="0"/>
              </a:rPr>
              <a:t> </a:t>
            </a:r>
            <a:r>
              <a:rPr lang="vi-VN" sz="3600" i="1">
                <a:solidFill>
                  <a:srgbClr val="000099"/>
                </a:solidFill>
                <a:latin typeface="Times New Roman"/>
              </a:rPr>
              <a:t>Tìm </a:t>
            </a:r>
            <a:r>
              <a:rPr lang="vi-VN" sz="3600" i="1" smtClean="0">
                <a:solidFill>
                  <a:srgbClr val="000099"/>
                </a:solidFill>
                <a:latin typeface="Times New Roman"/>
              </a:rPr>
              <a:t>những câu ghi lại lời nói và ý nghĩa của cậu bé trong truyện </a:t>
            </a:r>
            <a:r>
              <a:rPr lang="vi-VN" sz="3600" dirty="0">
                <a:solidFill>
                  <a:srgbClr val="000099"/>
                </a:solidFill>
                <a:latin typeface="Times New Roman"/>
              </a:rPr>
              <a:t> </a:t>
            </a:r>
            <a:r>
              <a:rPr lang="vi-VN" sz="3600" b="1" i="1" dirty="0">
                <a:solidFill>
                  <a:srgbClr val="000099"/>
                </a:solidFill>
                <a:latin typeface="Times New Roman"/>
              </a:rPr>
              <a:t>Người </a:t>
            </a:r>
            <a:r>
              <a:rPr lang="vi-VN" sz="3600" b="1" i="1">
                <a:solidFill>
                  <a:srgbClr val="000099"/>
                </a:solidFill>
                <a:latin typeface="Times New Roman"/>
              </a:rPr>
              <a:t>ăn </a:t>
            </a:r>
            <a:r>
              <a:rPr lang="vi-VN" sz="3600" b="1" i="1" smtClean="0">
                <a:solidFill>
                  <a:srgbClr val="000099"/>
                </a:solidFill>
                <a:latin typeface="Times New Roman"/>
              </a:rPr>
              <a:t>xin</a:t>
            </a:r>
            <a:r>
              <a:rPr lang="vi-VN" sz="3600" i="1">
                <a:solidFill>
                  <a:srgbClr val="000099"/>
                </a:solidFill>
                <a:latin typeface="Times New Roman" pitchFamily="18" charset="0"/>
                <a:cs typeface="Times New Roman" pitchFamily="18" charset="0"/>
              </a:rPr>
              <a:t>.</a:t>
            </a:r>
            <a:endParaRPr lang="en-US" sz="3600" i="1" dirty="0">
              <a:solidFill>
                <a:srgbClr val="000099"/>
              </a:solidFill>
              <a:latin typeface="Times New Roman" pitchFamily="18" charset="0"/>
              <a:cs typeface="Times New Roman" pitchFamily="18" charset="0"/>
            </a:endParaRPr>
          </a:p>
        </p:txBody>
      </p:sp>
      <p:cxnSp>
        <p:nvCxnSpPr>
          <p:cNvPr id="4" name="Straight Connector 3"/>
          <p:cNvCxnSpPr/>
          <p:nvPr/>
        </p:nvCxnSpPr>
        <p:spPr>
          <a:xfrm>
            <a:off x="4932552" y="1222592"/>
            <a:ext cx="1007087"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18918" y="1222593"/>
            <a:ext cx="122311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25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20 hình nền powerpoint cực xanh - sạch - đẹp về môi tr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5"/>
            <a:ext cx="9144000" cy="68624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068E7938-8027-4271-B776-D50A4A01E370}"/>
              </a:ext>
            </a:extLst>
          </p:cNvPr>
          <p:cNvSpPr txBox="1"/>
          <p:nvPr/>
        </p:nvSpPr>
        <p:spPr>
          <a:xfrm>
            <a:off x="0" y="341678"/>
            <a:ext cx="9196252" cy="6524863"/>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Lúc ấy, tôi đang đi trên phố. Một người ăn xin già lọm khọm đứng ngay trước mặt tôi. </a:t>
            </a:r>
          </a:p>
          <a:p>
            <a:pPr algn="just"/>
            <a:r>
              <a:rPr lang="vi-VN" sz="2200" dirty="0">
                <a:latin typeface="Times New Roman" pitchFamily="18" charset="0"/>
                <a:cs typeface="Times New Roman" pitchFamily="18" charset="0"/>
              </a:rPr>
              <a:t>    Đôi mắt ông lão đỏ đọc và giàn giụa nước mắt. Đôi môi tái nhợt, áo quần tả tơi thảm hại... Chao ôi! Cảnh nghèo đói đã gặm nát con người đau khổ kia thành xấu xí biết nhường nào!</a:t>
            </a:r>
          </a:p>
          <a:p>
            <a:pPr algn="just"/>
            <a:r>
              <a:rPr lang="vi-VN" sz="2200" dirty="0">
                <a:latin typeface="Times New Roman" pitchFamily="18" charset="0"/>
                <a:cs typeface="Times New Roman" pitchFamily="18" charset="0"/>
              </a:rPr>
              <a:t>    Ông già chìa trước mặt tôi bàn tay sưng húp, bẩn thỉu. Ông rên rỉ cầu xin cứu giúp.</a:t>
            </a:r>
          </a:p>
          <a:p>
            <a:pPr algn="just"/>
            <a:r>
              <a:rPr lang="vi-VN" sz="2200" dirty="0">
                <a:latin typeface="Times New Roman" pitchFamily="18" charset="0"/>
                <a:cs typeface="Times New Roman" pitchFamily="18" charset="0"/>
              </a:rPr>
              <a:t>    Tôi lục tìm hết túi nọ túi kia, không có tiền, không có đồng hồ, không có cả một chiếc khăn tay. Trên người tôi chẳng có tài sản gì.</a:t>
            </a:r>
          </a:p>
          <a:p>
            <a:pPr algn="just"/>
            <a:r>
              <a:rPr lang="vi-VN" sz="2200" dirty="0">
                <a:latin typeface="Times New Roman" pitchFamily="18" charset="0"/>
                <a:cs typeface="Times New Roman" pitchFamily="18" charset="0"/>
              </a:rPr>
              <a:t>    Người ăn xin vẫn đợi tôi. Tay vẫn chìa ra, run lẩy bẩy.</a:t>
            </a:r>
          </a:p>
          <a:p>
            <a:pPr algn="just"/>
            <a:r>
              <a:rPr lang="vi-VN" sz="2200" dirty="0">
                <a:latin typeface="Times New Roman" pitchFamily="18" charset="0"/>
                <a:cs typeface="Times New Roman" pitchFamily="18" charset="0"/>
              </a:rPr>
              <a:t>    Tôi chẳng biết làm cách nào. Tôi nắm chặt lấy bàn tay run rẩy kia:</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Ông đừng giận cháu, cháu không có gì để cho ông cả.</a:t>
            </a:r>
          </a:p>
          <a:p>
            <a:pPr algn="just"/>
            <a:r>
              <a:rPr lang="vi-VN" sz="2200" dirty="0">
                <a:latin typeface="Times New Roman" pitchFamily="18" charset="0"/>
                <a:cs typeface="Times New Roman" pitchFamily="18" charset="0"/>
              </a:rPr>
              <a:t>    Người ăn xin nhìn tôi chằm chằm bằng đôi mắt ướt đẫm. Đôi môi tái nhợt nở nụ cười và tay ông cũng xiết lấy tay tôi: </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Cháu ơi, cảm ơn cháu! Như vậy là cháu đã cho lão rồi. - Ông lão nói bằng giọng khản đặc.</a:t>
            </a:r>
          </a:p>
          <a:p>
            <a:pPr algn="just"/>
            <a:r>
              <a:rPr lang="vi-VN" sz="2200" dirty="0">
                <a:latin typeface="Times New Roman" pitchFamily="18" charset="0"/>
                <a:cs typeface="Times New Roman" pitchFamily="18" charset="0"/>
              </a:rPr>
              <a:t>    Khi ấy, tôi chợt hiểu rằng: cả tôi nữa, tôi cũng vừa nhận được chút gì của ông lão.</a:t>
            </a:r>
          </a:p>
          <a:p>
            <a:pPr algn="r"/>
            <a:r>
              <a:rPr lang="vi-VN" sz="2200" dirty="0">
                <a:latin typeface="Times New Roman" pitchFamily="18" charset="0"/>
                <a:cs typeface="Times New Roman" pitchFamily="18" charset="0"/>
              </a:rPr>
              <a:t> </a:t>
            </a:r>
            <a:r>
              <a:rPr lang="en-US" sz="2200" i="1" dirty="0">
                <a:latin typeface="Times New Roman" pitchFamily="18" charset="0"/>
                <a:cs typeface="Times New Roman" pitchFamily="18" charset="0"/>
              </a:rPr>
              <a:t>T</a:t>
            </a:r>
            <a:r>
              <a:rPr lang="vi-VN" sz="2200" i="1" dirty="0">
                <a:latin typeface="Times New Roman" pitchFamily="18" charset="0"/>
                <a:cs typeface="Times New Roman" pitchFamily="18" charset="0"/>
              </a:rPr>
              <a:t>heo</a:t>
            </a:r>
            <a:r>
              <a:rPr lang="vi-VN" sz="2200" dirty="0">
                <a:latin typeface="Times New Roman" pitchFamily="18" charset="0"/>
                <a:cs typeface="Times New Roman" pitchFamily="18" charset="0"/>
              </a:rPr>
              <a:t> </a:t>
            </a:r>
            <a:r>
              <a:rPr lang="vi-VN" sz="2200" b="1" dirty="0">
                <a:latin typeface="Times New Roman" pitchFamily="18" charset="0"/>
                <a:cs typeface="Times New Roman" pitchFamily="18" charset="0"/>
              </a:rPr>
              <a:t>Tuốc-ghê-nhép</a:t>
            </a:r>
            <a:endParaRPr lang="vi-VN" sz="2200" dirty="0">
              <a:latin typeface="Times New Roman" pitchFamily="18" charset="0"/>
              <a:cs typeface="Times New Roman" pitchFamily="18" charset="0"/>
            </a:endParaRPr>
          </a:p>
        </p:txBody>
      </p:sp>
      <p:sp>
        <p:nvSpPr>
          <p:cNvPr id="2" name="Rectangle 1"/>
          <p:cNvSpPr/>
          <p:nvPr/>
        </p:nvSpPr>
        <p:spPr>
          <a:xfrm>
            <a:off x="1371600" y="4076"/>
            <a:ext cx="6096000" cy="400110"/>
          </a:xfrm>
          <a:prstGeom prst="rect">
            <a:avLst/>
          </a:prstGeom>
        </p:spPr>
        <p:txBody>
          <a:bodyPr wrap="square">
            <a:spAutoFit/>
          </a:bodyPr>
          <a:lstStyle/>
          <a:p>
            <a:pPr algn="ctr"/>
            <a:r>
              <a:rPr lang="en-US" sz="2000" b="1" dirty="0">
                <a:solidFill>
                  <a:srgbClr val="0033CC"/>
                </a:solidFill>
                <a:latin typeface="Times New Roman" panose="02020603050405020304" pitchFamily="18" charset="0"/>
                <a:cs typeface="Times New Roman" panose="02020603050405020304" pitchFamily="18" charset="0"/>
              </a:rPr>
              <a:t>NGƯỜI ĂN XIN</a:t>
            </a:r>
          </a:p>
        </p:txBody>
      </p:sp>
      <p:cxnSp>
        <p:nvCxnSpPr>
          <p:cNvPr id="5" name="Straight Connector 4"/>
          <p:cNvCxnSpPr/>
          <p:nvPr/>
        </p:nvCxnSpPr>
        <p:spPr>
          <a:xfrm>
            <a:off x="1691680" y="1700808"/>
            <a:ext cx="74523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7504" y="2024844"/>
            <a:ext cx="252028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91880" y="6039982"/>
            <a:ext cx="54726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9525" y="6381328"/>
            <a:ext cx="3490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99592" y="4365104"/>
            <a:ext cx="5904656" cy="0"/>
          </a:xfrm>
          <a:prstGeom prst="line">
            <a:avLst/>
          </a:prstGeom>
          <a:ln w="38100">
            <a:solidFill>
              <a:srgbClr val="000099"/>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45586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Rectangle 1"/>
          <p:cNvSpPr/>
          <p:nvPr/>
        </p:nvSpPr>
        <p:spPr>
          <a:xfrm>
            <a:off x="61232" y="0"/>
            <a:ext cx="3142616" cy="461665"/>
          </a:xfrm>
          <a:prstGeom prst="rect">
            <a:avLst/>
          </a:prstGeom>
        </p:spPr>
        <p:txBody>
          <a:bodyPr wrap="square">
            <a:spAutoFit/>
          </a:bodyPr>
          <a:lstStyle/>
          <a:p>
            <a:r>
              <a:rPr lang="en-US" sz="2400" b="1" dirty="0">
                <a:solidFill>
                  <a:srgbClr val="FF0000"/>
                </a:solidFill>
                <a:latin typeface="Times New Roman" pitchFamily="18" charset="0"/>
                <a:cs typeface="Times New Roman" pitchFamily="18" charset="0"/>
              </a:rPr>
              <a:t>I</a:t>
            </a:r>
            <a:r>
              <a:rPr lang="en-US" sz="2400" b="1" u="sng" dirty="0">
                <a:solidFill>
                  <a:srgbClr val="FF0000"/>
                </a:solidFill>
                <a:latin typeface="Times New Roman" pitchFamily="18" charset="0"/>
                <a:cs typeface="Times New Roman" pitchFamily="18" charset="0"/>
              </a:rPr>
              <a:t>. NHẬN XÉT</a:t>
            </a:r>
            <a:endParaRPr lang="en-US" sz="2400" u="sng" dirty="0">
              <a:solidFill>
                <a:srgbClr val="FF0000"/>
              </a:solidFill>
              <a:latin typeface="Times New Roman" pitchFamily="18" charset="0"/>
              <a:cs typeface="Times New Roman" pitchFamily="18" charset="0"/>
            </a:endParaRPr>
          </a:p>
        </p:txBody>
      </p:sp>
      <p:sp>
        <p:nvSpPr>
          <p:cNvPr id="6" name="Rectangle 5"/>
          <p:cNvSpPr/>
          <p:nvPr/>
        </p:nvSpPr>
        <p:spPr>
          <a:xfrm>
            <a:off x="37415" y="2584068"/>
            <a:ext cx="7272808" cy="523220"/>
          </a:xfrm>
          <a:prstGeom prst="rect">
            <a:avLst/>
          </a:prstGeom>
        </p:spPr>
        <p:txBody>
          <a:bodyPr wrap="square">
            <a:spAutoFit/>
          </a:bodyPr>
          <a:lstStyle/>
          <a:p>
            <a:pPr algn="just"/>
            <a:r>
              <a:rPr lang="en-US" sz="2800" b="1" i="1">
                <a:latin typeface="Times New Roman" pitchFamily="18" charset="0"/>
                <a:cs typeface="Times New Roman" pitchFamily="18" charset="0"/>
              </a:rPr>
              <a:t> </a:t>
            </a:r>
            <a:r>
              <a:rPr lang="en-US" sz="2800" b="1" i="1" smtClean="0">
                <a:latin typeface="Times New Roman" pitchFamily="18" charset="0"/>
                <a:cs typeface="Times New Roman" pitchFamily="18" charset="0"/>
              </a:rPr>
              <a:t>    </a:t>
            </a:r>
            <a:r>
              <a:rPr lang="en-US" sz="2800" b="1" i="1" smtClean="0">
                <a:latin typeface="Times New Roman" pitchFamily="18" charset="0"/>
                <a:cs typeface="Times New Roman" pitchFamily="18" charset="0"/>
              </a:rPr>
              <a:t>Những </a:t>
            </a:r>
            <a:r>
              <a:rPr lang="en-US" sz="2800" b="1" i="1" err="1">
                <a:latin typeface="Times New Roman" pitchFamily="18" charset="0"/>
                <a:cs typeface="Times New Roman" pitchFamily="18" charset="0"/>
              </a:rPr>
              <a:t>câu</a:t>
            </a:r>
            <a:r>
              <a:rPr lang="en-US" sz="2800" b="1" i="1">
                <a:latin typeface="Times New Roman" pitchFamily="18" charset="0"/>
                <a:cs typeface="Times New Roman" pitchFamily="18" charset="0"/>
              </a:rPr>
              <a:t> </a:t>
            </a:r>
            <a:r>
              <a:rPr lang="en-US" sz="2800" b="1" i="1" smtClean="0">
                <a:latin typeface="Times New Roman" pitchFamily="18" charset="0"/>
                <a:cs typeface="Times New Roman" pitchFamily="18" charset="0"/>
              </a:rPr>
              <a:t>ghi </a:t>
            </a:r>
            <a:r>
              <a:rPr lang="en-US" sz="2800" b="1" i="1" dirty="0" err="1">
                <a:latin typeface="Times New Roman" pitchFamily="18" charset="0"/>
                <a:cs typeface="Times New Roman" pitchFamily="18" charset="0"/>
              </a:rPr>
              <a:t>lại</a:t>
            </a:r>
            <a:r>
              <a:rPr lang="en-US" sz="2800" b="1" i="1" dirty="0">
                <a:latin typeface="Times New Roman" pitchFamily="18" charset="0"/>
                <a:cs typeface="Times New Roman" pitchFamily="18" charset="0"/>
              </a:rPr>
              <a:t> ý </a:t>
            </a:r>
            <a:r>
              <a:rPr lang="en-US" sz="2800" b="1" i="1" dirty="0" err="1">
                <a:latin typeface="Times New Roman" pitchFamily="18" charset="0"/>
                <a:cs typeface="Times New Roman" pitchFamily="18" charset="0"/>
              </a:rPr>
              <a:t>nghĩ</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của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cậu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bé</a:t>
            </a:r>
            <a:r>
              <a:rPr lang="en-US" sz="2800" b="1" i="1" dirty="0">
                <a:latin typeface="Times New Roman" pitchFamily="18" charset="0"/>
                <a:cs typeface="Times New Roman" pitchFamily="18" charset="0"/>
              </a:rPr>
              <a:t>:</a:t>
            </a:r>
            <a:endParaRPr lang="vi-VN" sz="2800" b="1" i="1" dirty="0">
              <a:latin typeface="Times New Roman" pitchFamily="18" charset="0"/>
              <a:cs typeface="Times New Roman" pitchFamily="18" charset="0"/>
            </a:endParaRPr>
          </a:p>
        </p:txBody>
      </p:sp>
      <p:sp>
        <p:nvSpPr>
          <p:cNvPr id="8" name="Rectangle 7"/>
          <p:cNvSpPr/>
          <p:nvPr/>
        </p:nvSpPr>
        <p:spPr>
          <a:xfrm>
            <a:off x="37415" y="1446456"/>
            <a:ext cx="7391752" cy="523220"/>
          </a:xfrm>
          <a:prstGeom prst="rect">
            <a:avLst/>
          </a:prstGeom>
        </p:spPr>
        <p:txBody>
          <a:bodyPr wrap="square">
            <a:spAutoFit/>
          </a:bodyPr>
          <a:lstStyle/>
          <a:p>
            <a:pPr algn="just"/>
            <a:r>
              <a:rPr lang="en-US" sz="2800" b="1" i="1">
                <a:latin typeface="Times New Roman" pitchFamily="18" charset="0"/>
                <a:cs typeface="Times New Roman" pitchFamily="18" charset="0"/>
              </a:rPr>
              <a:t>	</a:t>
            </a:r>
            <a:r>
              <a:rPr lang="en-US" sz="2800" b="1" i="1" smtClean="0">
                <a:latin typeface="Times New Roman" pitchFamily="18" charset="0"/>
                <a:cs typeface="Times New Roman" pitchFamily="18" charset="0"/>
              </a:rPr>
              <a:t> </a:t>
            </a:r>
            <a:r>
              <a:rPr lang="en-US" sz="2800" b="1" i="1" dirty="0" err="1">
                <a:latin typeface="Times New Roman" pitchFamily="18" charset="0"/>
                <a:cs typeface="Times New Roman" pitchFamily="18" charset="0"/>
              </a:rPr>
              <a:t>Những</a:t>
            </a:r>
            <a:r>
              <a:rPr lang="en-US" sz="2800" b="1" i="1" dirty="0">
                <a:latin typeface="Times New Roman" pitchFamily="18" charset="0"/>
                <a:cs typeface="Times New Roman" pitchFamily="18" charset="0"/>
              </a:rPr>
              <a:t> </a:t>
            </a:r>
            <a:r>
              <a:rPr lang="en-US" sz="2800" b="1" i="1" err="1">
                <a:latin typeface="Times New Roman" pitchFamily="18" charset="0"/>
                <a:cs typeface="Times New Roman" pitchFamily="18" charset="0"/>
              </a:rPr>
              <a:t>câu</a:t>
            </a:r>
            <a:r>
              <a:rPr lang="en-US" sz="2800" b="1" i="1">
                <a:latin typeface="Times New Roman" pitchFamily="18" charset="0"/>
                <a:cs typeface="Times New Roman" pitchFamily="18" charset="0"/>
              </a:rPr>
              <a:t> </a:t>
            </a:r>
            <a:r>
              <a:rPr lang="en-US" sz="2800" b="1" i="1" smtClean="0">
                <a:latin typeface="Times New Roman" pitchFamily="18" charset="0"/>
                <a:cs typeface="Times New Roman" pitchFamily="18" charset="0"/>
              </a:rPr>
              <a:t>ghi</a:t>
            </a:r>
            <a:r>
              <a:rPr lang="en-US" sz="2800" b="1" i="1" smtClean="0">
                <a:latin typeface="Times New Roman" pitchFamily="18" charset="0"/>
                <a:cs typeface="Times New Roman" pitchFamily="18" charset="0"/>
              </a:rPr>
              <a:t> </a:t>
            </a:r>
            <a:r>
              <a:rPr lang="en-US" sz="2800" b="1" i="1" dirty="0" err="1">
                <a:latin typeface="Times New Roman" pitchFamily="18" charset="0"/>
                <a:cs typeface="Times New Roman" pitchFamily="18" charset="0"/>
              </a:rPr>
              <a:t>lại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lời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nói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của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cậu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bé</a:t>
            </a:r>
            <a:r>
              <a:rPr lang="en-US" sz="2800" b="1" i="1" dirty="0">
                <a:latin typeface="Times New Roman" pitchFamily="18" charset="0"/>
                <a:cs typeface="Times New Roman" pitchFamily="18" charset="0"/>
              </a:rPr>
              <a:t>:</a:t>
            </a:r>
            <a:endParaRPr lang="vi-VN" sz="2800" b="1" i="1" dirty="0">
              <a:latin typeface="Times New Roman" pitchFamily="18" charset="0"/>
              <a:cs typeface="Times New Roman" pitchFamily="18" charset="0"/>
            </a:endParaRPr>
          </a:p>
        </p:txBody>
      </p:sp>
      <p:sp>
        <p:nvSpPr>
          <p:cNvPr id="3" name="Rectangle 2"/>
          <p:cNvSpPr/>
          <p:nvPr/>
        </p:nvSpPr>
        <p:spPr>
          <a:xfrm>
            <a:off x="37415" y="5011668"/>
            <a:ext cx="8631873" cy="523220"/>
          </a:xfrm>
          <a:prstGeom prst="rect">
            <a:avLst/>
          </a:prstGeom>
        </p:spPr>
        <p:txBody>
          <a:bodyPr wrap="square">
            <a:spAutoFit/>
          </a:bodyPr>
          <a:lstStyle/>
          <a:p>
            <a:r>
              <a:rPr lang="vi-VN" sz="2800" b="1" dirty="0">
                <a:solidFill>
                  <a:srgbClr val="000099"/>
                </a:solidFill>
                <a:latin typeface="Times New Roman" pitchFamily="18" charset="0"/>
                <a:cs typeface="Times New Roman" pitchFamily="18" charset="0"/>
              </a:rPr>
              <a:t>2. </a:t>
            </a:r>
            <a:r>
              <a:rPr lang="vi-VN" sz="2800" b="1" i="1" dirty="0">
                <a:solidFill>
                  <a:srgbClr val="000099"/>
                </a:solidFill>
                <a:latin typeface="Times New Roman" pitchFamily="18" charset="0"/>
                <a:cs typeface="Times New Roman" pitchFamily="18" charset="0"/>
              </a:rPr>
              <a:t>Lời nói và ý nghĩ của cậu bé nói lên điều gì về cậu</a:t>
            </a:r>
            <a:r>
              <a:rPr lang="en-US" sz="2800" b="1" i="1" dirty="0">
                <a:solidFill>
                  <a:srgbClr val="000099"/>
                </a:solidFill>
                <a:latin typeface="Times New Roman" pitchFamily="18" charset="0"/>
                <a:cs typeface="Times New Roman" pitchFamily="18" charset="0"/>
              </a:rPr>
              <a:t>?</a:t>
            </a:r>
          </a:p>
        </p:txBody>
      </p:sp>
      <p:sp>
        <p:nvSpPr>
          <p:cNvPr id="4" name="Rectangle 3"/>
          <p:cNvSpPr/>
          <p:nvPr/>
        </p:nvSpPr>
        <p:spPr>
          <a:xfrm>
            <a:off x="39789" y="3167970"/>
            <a:ext cx="8820803" cy="954107"/>
          </a:xfrm>
          <a:prstGeom prst="rect">
            <a:avLst/>
          </a:prstGeom>
        </p:spPr>
        <p:txBody>
          <a:bodyPr wrap="square">
            <a:spAutoFit/>
          </a:bodyPr>
          <a:lstStyle/>
          <a:p>
            <a:pPr algn="just"/>
            <a:r>
              <a:rPr lang="en-US" sz="24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Chao ôi! Cảnh nghèo đói đã gặm nát con người đau khổ kia thành xấu xí biết nhường nào!</a:t>
            </a:r>
          </a:p>
        </p:txBody>
      </p:sp>
      <p:sp>
        <p:nvSpPr>
          <p:cNvPr id="5" name="Rectangle 4"/>
          <p:cNvSpPr/>
          <p:nvPr/>
        </p:nvSpPr>
        <p:spPr>
          <a:xfrm>
            <a:off x="37415" y="4219045"/>
            <a:ext cx="8798396" cy="523220"/>
          </a:xfrm>
          <a:prstGeom prst="rect">
            <a:avLst/>
          </a:prstGeom>
        </p:spPr>
        <p:txBody>
          <a:bodyPr wrap="square">
            <a:spAutoFit/>
          </a:bodyPr>
          <a:lstStyle/>
          <a:p>
            <a:pPr algn="just"/>
            <a:r>
              <a:rPr lang="en-US" sz="2800" dirty="0">
                <a:solidFill>
                  <a:srgbClr val="FF0000"/>
                </a:solidFill>
                <a:latin typeface="Times New Roman" pitchFamily="18" charset="0"/>
                <a:cs typeface="Times New Roman" pitchFamily="18" charset="0"/>
              </a:rPr>
              <a:t>- … </a:t>
            </a:r>
            <a:r>
              <a:rPr lang="vi-VN" sz="2800" dirty="0">
                <a:solidFill>
                  <a:srgbClr val="FF0000"/>
                </a:solidFill>
                <a:latin typeface="Times New Roman" pitchFamily="18" charset="0"/>
                <a:cs typeface="Times New Roman" pitchFamily="18" charset="0"/>
              </a:rPr>
              <a:t>cả tôi nữa, tôi cũng vừa nhận được chút gì của ông lão.</a:t>
            </a:r>
          </a:p>
        </p:txBody>
      </p:sp>
      <p:sp>
        <p:nvSpPr>
          <p:cNvPr id="9" name="Rectangle 8"/>
          <p:cNvSpPr/>
          <p:nvPr/>
        </p:nvSpPr>
        <p:spPr>
          <a:xfrm>
            <a:off x="37415" y="2060848"/>
            <a:ext cx="8251543" cy="523220"/>
          </a:xfrm>
          <a:prstGeom prst="rect">
            <a:avLst/>
          </a:prstGeom>
        </p:spPr>
        <p:txBody>
          <a:bodyPr wrap="square">
            <a:spAutoFit/>
          </a:bodyPr>
          <a:lstStyle/>
          <a:p>
            <a:pPr algn="just"/>
            <a:r>
              <a:rPr lang="vi-VN" sz="2800" dirty="0">
                <a:solidFill>
                  <a:srgbClr val="FF0000"/>
                </a:solidFill>
                <a:latin typeface="Times New Roman" pitchFamily="18" charset="0"/>
                <a:cs typeface="Times New Roman" pitchFamily="18" charset="0"/>
              </a:rPr>
              <a:t>- Ông đừng giận cháu, cháu không có gì để cho ông cả.</a:t>
            </a:r>
          </a:p>
        </p:txBody>
      </p:sp>
      <p:sp>
        <p:nvSpPr>
          <p:cNvPr id="10" name="Rectangle 9"/>
          <p:cNvSpPr/>
          <p:nvPr/>
        </p:nvSpPr>
        <p:spPr>
          <a:xfrm>
            <a:off x="61232" y="5543654"/>
            <a:ext cx="8680356" cy="954107"/>
          </a:xfrm>
          <a:prstGeom prst="rect">
            <a:avLst/>
          </a:prstGeom>
        </p:spPr>
        <p:txBody>
          <a:bodyPr wrap="square">
            <a:spAutoFit/>
          </a:bodyPr>
          <a:lstStyle/>
          <a:p>
            <a:pPr algn="just"/>
            <a:r>
              <a:rPr lang="vi-VN" sz="2800" smtClean="0">
                <a:solidFill>
                  <a:srgbClr val="FF0000"/>
                </a:solidFill>
                <a:latin typeface="Times New Roman" pitchFamily="18" charset="0"/>
                <a:cs typeface="Times New Roman" pitchFamily="18" charset="0"/>
              </a:rPr>
              <a:t>	Lời </a:t>
            </a:r>
            <a:r>
              <a:rPr lang="vi-VN" sz="2800" dirty="0">
                <a:solidFill>
                  <a:srgbClr val="FF0000"/>
                </a:solidFill>
                <a:latin typeface="Times New Roman" pitchFamily="18" charset="0"/>
                <a:cs typeface="Times New Roman" pitchFamily="18" charset="0"/>
              </a:rPr>
              <a:t>nói và ý nghĩ của cậu bé cho thấy cậu là người giàu lòng nhân ái, biết thương người nghèo khó.</a:t>
            </a:r>
            <a:endParaRPr lang="en-US" sz="2800" dirty="0">
              <a:solidFill>
                <a:srgbClr val="FF0000"/>
              </a:solidFill>
              <a:latin typeface="Times New Roman" pitchFamily="18" charset="0"/>
              <a:cs typeface="Times New Roman" pitchFamily="18" charset="0"/>
            </a:endParaRPr>
          </a:p>
        </p:txBody>
      </p:sp>
      <p:sp>
        <p:nvSpPr>
          <p:cNvPr id="12" name="Rectangle 11"/>
          <p:cNvSpPr/>
          <p:nvPr/>
        </p:nvSpPr>
        <p:spPr>
          <a:xfrm>
            <a:off x="15120" y="480959"/>
            <a:ext cx="9128879" cy="954107"/>
          </a:xfrm>
          <a:prstGeom prst="rect">
            <a:avLst/>
          </a:prstGeom>
        </p:spPr>
        <p:txBody>
          <a:bodyPr wrap="square">
            <a:spAutoFit/>
          </a:bodyPr>
          <a:lstStyle/>
          <a:p>
            <a:pPr algn="just"/>
            <a:r>
              <a:rPr lang="vi-VN" sz="2800" b="1" dirty="0">
                <a:solidFill>
                  <a:srgbClr val="002060"/>
                </a:solidFill>
                <a:latin typeface="Times New Roman"/>
                <a:cs typeface="Times New Roman" pitchFamily="18" charset="0"/>
              </a:rPr>
              <a:t>1.</a:t>
            </a:r>
            <a:r>
              <a:rPr lang="vi-VN" sz="2800" b="1" dirty="0">
                <a:solidFill>
                  <a:srgbClr val="000099"/>
                </a:solidFill>
                <a:latin typeface="Times New Roman"/>
                <a:cs typeface="Times New Roman" pitchFamily="18" charset="0"/>
              </a:rPr>
              <a:t> </a:t>
            </a:r>
            <a:r>
              <a:rPr lang="vi-VN" sz="2800" i="1">
                <a:solidFill>
                  <a:srgbClr val="000099"/>
                </a:solidFill>
                <a:latin typeface="Times New Roman"/>
              </a:rPr>
              <a:t>Tìm </a:t>
            </a:r>
            <a:r>
              <a:rPr lang="vi-VN" sz="2800" i="1" smtClean="0">
                <a:solidFill>
                  <a:srgbClr val="000099"/>
                </a:solidFill>
                <a:latin typeface="Times New Roman"/>
              </a:rPr>
              <a:t>những câu ghi lại lời nói và ý nghĩa của cậu bé trong truyện </a:t>
            </a:r>
            <a:r>
              <a:rPr lang="vi-VN" sz="2800" dirty="0">
                <a:solidFill>
                  <a:srgbClr val="000099"/>
                </a:solidFill>
                <a:latin typeface="Times New Roman"/>
              </a:rPr>
              <a:t> </a:t>
            </a:r>
            <a:r>
              <a:rPr lang="vi-VN" sz="2800" b="1" i="1" dirty="0">
                <a:solidFill>
                  <a:srgbClr val="000099"/>
                </a:solidFill>
                <a:latin typeface="Times New Roman"/>
              </a:rPr>
              <a:t>Người </a:t>
            </a:r>
            <a:r>
              <a:rPr lang="vi-VN" sz="2800" b="1" i="1">
                <a:solidFill>
                  <a:srgbClr val="000099"/>
                </a:solidFill>
                <a:latin typeface="Times New Roman"/>
              </a:rPr>
              <a:t>ăn </a:t>
            </a:r>
            <a:r>
              <a:rPr lang="vi-VN" sz="2800" b="1" i="1" smtClean="0">
                <a:solidFill>
                  <a:srgbClr val="000099"/>
                </a:solidFill>
                <a:latin typeface="Times New Roman"/>
              </a:rPr>
              <a:t>xin</a:t>
            </a:r>
            <a:r>
              <a:rPr lang="vi-VN" sz="2800" i="1">
                <a:solidFill>
                  <a:srgbClr val="000099"/>
                </a:solidFill>
                <a:latin typeface="Times New Roman" pitchFamily="18" charset="0"/>
                <a:cs typeface="Times New Roman" pitchFamily="18" charset="0"/>
              </a:rPr>
              <a:t>.</a:t>
            </a:r>
            <a:endParaRPr lang="en-US" sz="2800" i="1" dirty="0">
              <a:solidFill>
                <a:srgbClr val="000099"/>
              </a:solidFill>
              <a:latin typeface="Times New Roman" pitchFamily="18" charset="0"/>
              <a:cs typeface="Times New Roman" pitchFamily="18" charset="0"/>
            </a:endParaRPr>
          </a:p>
        </p:txBody>
      </p:sp>
    </p:spTree>
    <p:extLst>
      <p:ext uri="{BB962C8B-B14F-4D97-AF65-F5344CB8AC3E}">
        <p14:creationId xmlns:p14="http://schemas.microsoft.com/office/powerpoint/2010/main" val="20116931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2052" name="Picture 4" descr="Bộ hình nền Powerpoint màu trắng tinh khôi không thể bỏ lỡ | Hình ..."/>
          <p:cNvPicPr>
            <a:picLocks noChangeAspect="1" noChangeArrowheads="1"/>
          </p:cNvPicPr>
          <p:nvPr/>
        </p:nvPicPr>
        <p:blipFill>
          <a:blip r:embed="rId3">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flipH="1">
            <a:off x="-12956" y="0"/>
            <a:ext cx="10129571" cy="76142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38066" y="451382"/>
            <a:ext cx="8798430" cy="954107"/>
          </a:xfrm>
          <a:prstGeom prst="rect">
            <a:avLst/>
          </a:prstGeom>
        </p:spPr>
        <p:txBody>
          <a:bodyPr wrap="square">
            <a:spAutoFit/>
          </a:bodyPr>
          <a:lstStyle/>
          <a:p>
            <a:pPr algn="just"/>
            <a:r>
              <a:rPr lang="en-US" sz="2800" dirty="0">
                <a:latin typeface="Times New Roman" pitchFamily="18" charset="0"/>
                <a:cs typeface="Times New Roman" pitchFamily="18" charset="0"/>
              </a:rPr>
              <a:t>3</a:t>
            </a:r>
            <a:r>
              <a:rPr lang="vi-VN" sz="2800" b="1" dirty="0">
                <a:latin typeface="Times New Roman" pitchFamily="18" charset="0"/>
                <a:cs typeface="Times New Roman" pitchFamily="18" charset="0"/>
              </a:rPr>
              <a:t>. </a:t>
            </a:r>
            <a:r>
              <a:rPr lang="vi-VN" sz="2800" b="1" i="1" dirty="0">
                <a:latin typeface="Times New Roman" pitchFamily="18" charset="0"/>
                <a:cs typeface="Times New Roman" pitchFamily="18" charset="0"/>
              </a:rPr>
              <a:t>Lời nói và ý nghĩ của ông lão ăn xin trong hai cách kể sau đây có gì khác nhau</a:t>
            </a:r>
            <a:r>
              <a:rPr lang="en-US" sz="2800" b="1" i="1" dirty="0">
                <a:latin typeface="Times New Roman" pitchFamily="18" charset="0"/>
                <a:cs typeface="Times New Roman" pitchFamily="18" charset="0"/>
              </a:rPr>
              <a:t>?</a:t>
            </a:r>
          </a:p>
        </p:txBody>
      </p:sp>
      <p:sp>
        <p:nvSpPr>
          <p:cNvPr id="4" name="Rectangle 3"/>
          <p:cNvSpPr/>
          <p:nvPr/>
        </p:nvSpPr>
        <p:spPr>
          <a:xfrm>
            <a:off x="123866" y="1672379"/>
            <a:ext cx="4278138" cy="2554545"/>
          </a:xfrm>
          <a:prstGeom prst="rect">
            <a:avLst/>
          </a:prstGeom>
          <a:solidFill>
            <a:srgbClr val="FFCC66"/>
          </a:solidFill>
        </p:spPr>
        <p:txBody>
          <a:bodyPr wrap="square">
            <a:spAutoFit/>
          </a:bodyPr>
          <a:lstStyle/>
          <a:p>
            <a:pPr algn="ctr"/>
            <a:r>
              <a:rPr lang="vi-VN" sz="3200" dirty="0">
                <a:latin typeface="Times New Roman" pitchFamily="18" charset="0"/>
                <a:cs typeface="Times New Roman" pitchFamily="18" charset="0"/>
              </a:rPr>
              <a:t>a</a:t>
            </a:r>
            <a:r>
              <a:rPr lang="en-US" sz="3200" dirty="0">
                <a:latin typeface="Times New Roman" pitchFamily="18" charset="0"/>
                <a:cs typeface="Times New Roman" pitchFamily="18" charset="0"/>
              </a:rPr>
              <a:t>.</a:t>
            </a:r>
            <a:r>
              <a:rPr lang="vi-VN" sz="3200" dirty="0">
                <a:latin typeface="Times New Roman" pitchFamily="18" charset="0"/>
                <a:cs typeface="Times New Roman" pitchFamily="18" charset="0"/>
              </a:rPr>
              <a:t> </a:t>
            </a:r>
            <a:endParaRPr lang="en-US" sz="3200" dirty="0" smtClean="0">
              <a:latin typeface="Times New Roman" pitchFamily="18" charset="0"/>
              <a:cs typeface="Times New Roman" pitchFamily="18" charset="0"/>
            </a:endParaRPr>
          </a:p>
          <a:p>
            <a:pPr algn="just"/>
            <a:r>
              <a:rPr lang="vi-VN" sz="3200" dirty="0" smtClean="0">
                <a:latin typeface="Times New Roman" pitchFamily="18" charset="0"/>
                <a:cs typeface="Times New Roman" pitchFamily="18" charset="0"/>
              </a:rPr>
              <a:t>- </a:t>
            </a:r>
            <a:r>
              <a:rPr lang="vi-VN" sz="3200" dirty="0">
                <a:latin typeface="Times New Roman" pitchFamily="18" charset="0"/>
                <a:cs typeface="Times New Roman" pitchFamily="18" charset="0"/>
              </a:rPr>
              <a:t>Cháu ơi, cảm ơn cháu!</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Như vậy là cháu đã cho lão rồi. - Ông lão nói bằng giọng khàn đặc.</a:t>
            </a:r>
          </a:p>
        </p:txBody>
      </p:sp>
      <p:sp>
        <p:nvSpPr>
          <p:cNvPr id="5" name="Rectangle 4"/>
          <p:cNvSpPr/>
          <p:nvPr/>
        </p:nvSpPr>
        <p:spPr>
          <a:xfrm>
            <a:off x="4738563" y="1684262"/>
            <a:ext cx="4399215" cy="2431435"/>
          </a:xfrm>
          <a:prstGeom prst="rect">
            <a:avLst/>
          </a:prstGeom>
          <a:solidFill>
            <a:srgbClr val="FFCC66"/>
          </a:solidFill>
        </p:spPr>
        <p:txBody>
          <a:bodyPr wrap="square">
            <a:spAutoFit/>
          </a:bodyPr>
          <a:lstStyle/>
          <a:p>
            <a:pPr algn="ctr"/>
            <a:r>
              <a:rPr lang="vi-VN" sz="2400" dirty="0">
                <a:latin typeface="Times New Roman" pitchFamily="18" charset="0"/>
                <a:cs typeface="Times New Roman" pitchFamily="18" charset="0"/>
              </a:rPr>
              <a:t>b</a:t>
            </a:r>
            <a:r>
              <a:rPr lang="en-US" sz="2400" dirty="0">
                <a:latin typeface="Times New Roman" pitchFamily="18" charset="0"/>
                <a:cs typeface="Times New Roman" pitchFamily="18" charset="0"/>
              </a:rPr>
              <a:t>.</a:t>
            </a:r>
            <a:r>
              <a:rPr lang="vi-VN"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indent="354013" algn="just"/>
            <a:r>
              <a:rPr lang="vi-VN" sz="3200" dirty="0" smtClean="0">
                <a:latin typeface="Times New Roman" pitchFamily="18" charset="0"/>
                <a:cs typeface="Times New Roman" pitchFamily="18" charset="0"/>
              </a:rPr>
              <a:t>Bằng </a:t>
            </a:r>
            <a:r>
              <a:rPr lang="vi-VN" sz="3200" dirty="0">
                <a:latin typeface="Times New Roman" pitchFamily="18" charset="0"/>
                <a:cs typeface="Times New Roman" pitchFamily="18" charset="0"/>
              </a:rPr>
              <a:t>giọng khản đặc, ông lão cảm ơn tôi và nói rằng như vậy là tôi đã cho ông rồi.</a:t>
            </a:r>
          </a:p>
        </p:txBody>
      </p:sp>
      <p:sp>
        <p:nvSpPr>
          <p:cNvPr id="9" name="Rectangle 8"/>
          <p:cNvSpPr/>
          <p:nvPr/>
        </p:nvSpPr>
        <p:spPr>
          <a:xfrm>
            <a:off x="650240" y="4837388"/>
            <a:ext cx="3253407" cy="523220"/>
          </a:xfrm>
          <a:prstGeom prst="rect">
            <a:avLst/>
          </a:prstGeom>
          <a:solidFill>
            <a:srgbClr val="FFCCFF"/>
          </a:solidFill>
        </p:spPr>
        <p:txBody>
          <a:bodyPr wrap="square">
            <a:spAutoFit/>
          </a:bodyPr>
          <a:lstStyle/>
          <a:p>
            <a:pPr algn="ctr"/>
            <a:r>
              <a:rPr lang="en-US" sz="2800" b="1" dirty="0" err="1" smtClean="0">
                <a:solidFill>
                  <a:srgbClr val="FF0000"/>
                </a:solidFill>
                <a:latin typeface="Times New Roman" pitchFamily="18" charset="0"/>
                <a:cs typeface="Times New Roman" pitchFamily="18" charset="0"/>
              </a:rPr>
              <a:t>Kể</a:t>
            </a:r>
            <a:r>
              <a:rPr lang="en-US" sz="2800" b="1" dirty="0" smtClean="0">
                <a:solidFill>
                  <a:srgbClr val="FF0000"/>
                </a:solidFill>
                <a:latin typeface="Times New Roman" pitchFamily="18" charset="0"/>
                <a:cs typeface="Times New Roman" pitchFamily="18" charset="0"/>
              </a:rPr>
              <a:t> </a:t>
            </a:r>
            <a:r>
              <a:rPr lang="vi-VN" sz="2800" b="1" dirty="0" smtClean="0">
                <a:solidFill>
                  <a:srgbClr val="FF0000"/>
                </a:solidFill>
                <a:latin typeface="Times New Roman" pitchFamily="18" charset="0"/>
                <a:cs typeface="Times New Roman" pitchFamily="18" charset="0"/>
              </a:rPr>
              <a:t>nguyên văn</a:t>
            </a:r>
            <a:endParaRPr lang="vi-VN" sz="2800" b="1" dirty="0">
              <a:solidFill>
                <a:srgbClr val="FF0000"/>
              </a:solidFill>
              <a:latin typeface="Times New Roman" pitchFamily="18" charset="0"/>
              <a:cs typeface="Times New Roman" pitchFamily="18" charset="0"/>
            </a:endParaRPr>
          </a:p>
        </p:txBody>
      </p:sp>
      <p:sp>
        <p:nvSpPr>
          <p:cNvPr id="10" name="Rectangle 9"/>
          <p:cNvSpPr/>
          <p:nvPr/>
        </p:nvSpPr>
        <p:spPr>
          <a:xfrm>
            <a:off x="5364088" y="4581128"/>
            <a:ext cx="3779911" cy="954107"/>
          </a:xfrm>
          <a:prstGeom prst="rect">
            <a:avLst/>
          </a:prstGeom>
          <a:solidFill>
            <a:srgbClr val="FFCCFF"/>
          </a:solidFill>
        </p:spPr>
        <p:txBody>
          <a:bodyPr wrap="square">
            <a:spAutoFit/>
          </a:bodyPr>
          <a:lstStyle/>
          <a:p>
            <a:pPr algn="ctr"/>
            <a:r>
              <a:rPr lang="en-US" sz="2800" b="1" dirty="0" err="1" smtClean="0">
                <a:solidFill>
                  <a:srgbClr val="FF0000"/>
                </a:solidFill>
                <a:latin typeface="Times New Roman" pitchFamily="18" charset="0"/>
                <a:cs typeface="Times New Roman" pitchFamily="18" charset="0"/>
              </a:rPr>
              <a:t>Kể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bằng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của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người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kể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chuyện</a:t>
            </a:r>
            <a:endParaRPr lang="en-US" sz="2800" b="1" dirty="0">
              <a:solidFill>
                <a:srgbClr val="FF0000"/>
              </a:solidFill>
              <a:latin typeface="Times New Roman" pitchFamily="18" charset="0"/>
              <a:cs typeface="Times New Roman" pitchFamily="18" charset="0"/>
            </a:endParaRPr>
          </a:p>
        </p:txBody>
      </p:sp>
      <p:sp>
        <p:nvSpPr>
          <p:cNvPr id="11" name="Rectangle 10"/>
          <p:cNvSpPr/>
          <p:nvPr/>
        </p:nvSpPr>
        <p:spPr>
          <a:xfrm>
            <a:off x="659473" y="5926206"/>
            <a:ext cx="3244175" cy="523220"/>
          </a:xfrm>
          <a:prstGeom prst="rect">
            <a:avLst/>
          </a:prstGeom>
          <a:solidFill>
            <a:srgbClr val="7030A0"/>
          </a:solidFill>
        </p:spPr>
        <p:txBody>
          <a:bodyPr wrap="square">
            <a:spAutoFit/>
          </a:bodyPr>
          <a:lstStyle/>
          <a:p>
            <a:pPr algn="just"/>
            <a:r>
              <a:rPr lang="en-US" sz="2800" b="1" dirty="0" err="1" smtClean="0">
                <a:solidFill>
                  <a:schemeClr val="bg1"/>
                </a:solidFill>
                <a:latin typeface="Times New Roman" pitchFamily="18" charset="0"/>
                <a:cs typeface="Times New Roman" pitchFamily="18" charset="0"/>
              </a:rPr>
              <a:t>Lời</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dẫn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trực</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tiếp</a:t>
            </a:r>
            <a:endParaRPr lang="vi-VN" sz="2800" b="1" dirty="0">
              <a:solidFill>
                <a:schemeClr val="bg1"/>
              </a:solidFill>
              <a:latin typeface="Times New Roman" pitchFamily="18" charset="0"/>
              <a:cs typeface="Times New Roman" pitchFamily="18" charset="0"/>
            </a:endParaRPr>
          </a:p>
        </p:txBody>
      </p:sp>
      <p:cxnSp>
        <p:nvCxnSpPr>
          <p:cNvPr id="6" name="Straight Connector 5"/>
          <p:cNvCxnSpPr/>
          <p:nvPr/>
        </p:nvCxnSpPr>
        <p:spPr>
          <a:xfrm>
            <a:off x="476597" y="2636912"/>
            <a:ext cx="115594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38066" y="3651948"/>
            <a:ext cx="643988"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524720" y="5919663"/>
            <a:ext cx="3295752" cy="523220"/>
          </a:xfrm>
          <a:prstGeom prst="rect">
            <a:avLst/>
          </a:prstGeom>
          <a:solidFill>
            <a:srgbClr val="7030A0"/>
          </a:solidFill>
        </p:spPr>
        <p:txBody>
          <a:bodyPr wrap="square">
            <a:spAutoFit/>
          </a:bodyPr>
          <a:lstStyle/>
          <a:p>
            <a:pPr algn="ctr"/>
            <a:r>
              <a:rPr lang="en-US" sz="2800" b="1" dirty="0" err="1" smtClean="0">
                <a:solidFill>
                  <a:schemeClr val="bg1"/>
                </a:solidFill>
                <a:latin typeface="Times New Roman" pitchFamily="18" charset="0"/>
                <a:cs typeface="Times New Roman" pitchFamily="18" charset="0"/>
              </a:rPr>
              <a:t>Lời</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dẫn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gián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tiếp</a:t>
            </a:r>
            <a:endParaRPr lang="vi-VN" sz="2800" b="1" dirty="0">
              <a:solidFill>
                <a:schemeClr val="bg1"/>
              </a:solidFill>
              <a:latin typeface="Times New Roman" pitchFamily="18" charset="0"/>
              <a:cs typeface="Times New Roman" pitchFamily="18" charset="0"/>
            </a:endParaRPr>
          </a:p>
        </p:txBody>
      </p:sp>
      <p:cxnSp>
        <p:nvCxnSpPr>
          <p:cNvPr id="14" name="Straight Connector 13"/>
          <p:cNvCxnSpPr/>
          <p:nvPr/>
        </p:nvCxnSpPr>
        <p:spPr>
          <a:xfrm>
            <a:off x="5141732" y="3068960"/>
            <a:ext cx="92613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524328" y="3068960"/>
            <a:ext cx="39277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318581" y="4253393"/>
            <a:ext cx="0" cy="471751"/>
          </a:xfrm>
          <a:prstGeom prst="straightConnector1">
            <a:avLst/>
          </a:prstGeom>
          <a:ln w="38100">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843544" y="4155038"/>
            <a:ext cx="0" cy="471751"/>
          </a:xfrm>
          <a:prstGeom prst="straightConnector1">
            <a:avLst/>
          </a:prstGeom>
          <a:ln w="38100">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318581" y="5430164"/>
            <a:ext cx="0" cy="471751"/>
          </a:xfrm>
          <a:prstGeom prst="straightConnector1">
            <a:avLst/>
          </a:prstGeom>
          <a:ln w="38100">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843544" y="5477529"/>
            <a:ext cx="0" cy="471751"/>
          </a:xfrm>
          <a:prstGeom prst="straightConnector1">
            <a:avLst/>
          </a:prstGeom>
          <a:ln w="38100">
            <a:solidFill>
              <a:srgbClr val="0066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25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inVertical)">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arn(inVertical)">
                                      <p:cBhvr>
                                        <p:cTn id="30" dur="500"/>
                                        <p:tgtEl>
                                          <p:spTgt spid="12"/>
                                        </p:tgtEl>
                                      </p:cBhvr>
                                    </p:animEffect>
                                  </p:childTnLst>
                                </p:cTn>
                              </p:par>
                              <p:par>
                                <p:cTn id="31" presetID="16" presetClass="entr" presetSubtype="21"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par>
                                <p:cTn id="39" presetID="16" presetClass="entr" presetSubtype="21"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Vertical)">
                                      <p:cBhvr>
                                        <p:cTn id="46" dur="500"/>
                                        <p:tgtEl>
                                          <p:spTgt spid="15"/>
                                        </p:tgtEl>
                                      </p:cBhvr>
                                    </p:animEffect>
                                  </p:childTnLst>
                                </p:cTn>
                              </p:par>
                              <p:par>
                                <p:cTn id="47" presetID="16" presetClass="entr" presetSubtype="21"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barn(inVertical)">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500"/>
                                        <p:tgtEl>
                                          <p:spTgt spid="11"/>
                                        </p:tgtEl>
                                      </p:cBhvr>
                                    </p:animEffect>
                                  </p:childTnLst>
                                </p:cTn>
                              </p:par>
                              <p:par>
                                <p:cTn id="55" presetID="16" presetClass="entr" presetSubtype="21"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arn(inVertic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inVertical)">
                                      <p:cBhvr>
                                        <p:cTn id="62" dur="500"/>
                                        <p:tgtEl>
                                          <p:spTgt spid="13"/>
                                        </p:tgtEl>
                                      </p:cBhvr>
                                    </p:animEffect>
                                  </p:childTnLst>
                                </p:cTn>
                              </p:par>
                              <p:par>
                                <p:cTn id="63" presetID="16" presetClass="entr" presetSubtype="21" fill="hold"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barn(inVertical)">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5" grpId="0" animBg="1"/>
      <p:bldP spid="9" grpId="0" animBg="1"/>
      <p:bldP spid="10" grpId="0" animBg="1"/>
      <p:bldP spid="11"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1139</TotalTime>
  <Words>1006</Words>
  <Application>Microsoft Office PowerPoint</Application>
  <PresentationFormat>On-screen Show (4:3)</PresentationFormat>
  <Paragraphs>125</Paragraphs>
  <Slides>16</Slides>
  <Notes>3</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Office Theme</vt:lpstr>
      <vt:lpstr>2_Office Theme</vt:lpstr>
      <vt:lpstr>1_Office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cp:lastModifiedBy>
  <cp:revision>356</cp:revision>
  <dcterms:created xsi:type="dcterms:W3CDTF">2013-03-12T11:38:33Z</dcterms:created>
  <dcterms:modified xsi:type="dcterms:W3CDTF">2021-09-25T06:46:19Z</dcterms:modified>
</cp:coreProperties>
</file>